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3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A54310-9A15-45A1-AB44-255C21EE013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5C01CB8-7E43-4E9B-9BA9-609F9308922C}">
      <dgm:prSet phldrT="[텍스트]" custT="1"/>
      <dgm:spPr>
        <a:solidFill>
          <a:srgbClr val="29444D"/>
        </a:solidFill>
        <a:ln>
          <a:noFill/>
        </a:ln>
      </dgm:spPr>
      <dgm:t>
        <a:bodyPr/>
        <a:lstStyle/>
        <a:p>
          <a:pPr latinLnBrk="1"/>
          <a:r>
            <a:rPr lang="en-US" altLang="ko-KR" sz="3200" b="1" dirty="0">
              <a:solidFill>
                <a:schemeClr val="bg1"/>
              </a:solidFill>
            </a:rPr>
            <a:t>CONO</a:t>
          </a:r>
          <a:endParaRPr lang="ko-KR" altLang="en-US" sz="3200" b="1" dirty="0">
            <a:solidFill>
              <a:schemeClr val="bg1"/>
            </a:solidFill>
          </a:endParaRPr>
        </a:p>
      </dgm:t>
    </dgm:pt>
    <dgm:pt modelId="{BD2121D2-002B-461E-937C-6EED14DE9722}" type="parTrans" cxnId="{A3300D02-5CE1-4C3A-A03A-77ED4DEDB075}">
      <dgm:prSet/>
      <dgm:spPr/>
      <dgm:t>
        <a:bodyPr/>
        <a:lstStyle/>
        <a:p>
          <a:pPr latinLnBrk="1"/>
          <a:endParaRPr lang="ko-KR" altLang="en-US"/>
        </a:p>
      </dgm:t>
    </dgm:pt>
    <dgm:pt modelId="{87159E84-6880-4F27-986D-F59BA70AF1BF}" type="sibTrans" cxnId="{A3300D02-5CE1-4C3A-A03A-77ED4DEDB075}">
      <dgm:prSet/>
      <dgm:spPr/>
      <dgm:t>
        <a:bodyPr/>
        <a:lstStyle/>
        <a:p>
          <a:pPr latinLnBrk="1"/>
          <a:endParaRPr lang="ko-KR" altLang="en-US"/>
        </a:p>
      </dgm:t>
    </dgm:pt>
    <dgm:pt modelId="{14116AF8-8DE3-4D0F-BEF1-62BB9168FB10}">
      <dgm:prSet phldrT="[텍스트]" custT="1"/>
      <dgm:spPr>
        <a:solidFill>
          <a:srgbClr val="32577F"/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>
              <a:solidFill>
                <a:schemeClr val="bg1"/>
              </a:solidFill>
            </a:rPr>
            <a:t>당근마켓</a:t>
          </a:r>
        </a:p>
      </dgm:t>
    </dgm:pt>
    <dgm:pt modelId="{E45A0600-C216-4273-91F8-11A158EF1CA1}" type="parTrans" cxnId="{ECB42E2F-F08D-4A5B-8619-35824BC61DE8}">
      <dgm:prSet/>
      <dgm:spPr/>
      <dgm:t>
        <a:bodyPr/>
        <a:lstStyle/>
        <a:p>
          <a:pPr latinLnBrk="1"/>
          <a:endParaRPr lang="ko-KR" altLang="en-US"/>
        </a:p>
      </dgm:t>
    </dgm:pt>
    <dgm:pt modelId="{12DA8D66-77FA-4D4E-890C-2D863D33710D}" type="sibTrans" cxnId="{ECB42E2F-F08D-4A5B-8619-35824BC61DE8}">
      <dgm:prSet/>
      <dgm:spPr/>
      <dgm:t>
        <a:bodyPr/>
        <a:lstStyle/>
        <a:p>
          <a:pPr latinLnBrk="1"/>
          <a:endParaRPr lang="ko-KR" altLang="en-US"/>
        </a:p>
      </dgm:t>
    </dgm:pt>
    <dgm:pt modelId="{CF2CFF8C-CCEF-4E92-9B2D-FB00F5B609A4}">
      <dgm:prSet phldrT="[텍스트]" custT="1"/>
      <dgm:spPr>
        <a:solidFill>
          <a:srgbClr val="32577F"/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 err="1"/>
            <a:t>아이디어스</a:t>
          </a:r>
          <a:endParaRPr lang="ko-KR" altLang="en-US" sz="1800" b="1" dirty="0"/>
        </a:p>
      </dgm:t>
    </dgm:pt>
    <dgm:pt modelId="{609DBD5C-69A0-4E39-A6D6-B9E75E22445A}" type="parTrans" cxnId="{F2EDD19E-A731-41B2-94EF-0DC41FB6B0E6}">
      <dgm:prSet/>
      <dgm:spPr/>
      <dgm:t>
        <a:bodyPr/>
        <a:lstStyle/>
        <a:p>
          <a:pPr latinLnBrk="1"/>
          <a:endParaRPr lang="ko-KR" altLang="en-US"/>
        </a:p>
      </dgm:t>
    </dgm:pt>
    <dgm:pt modelId="{81599FA3-68A2-4E35-AF9C-F531F3555404}" type="sibTrans" cxnId="{F2EDD19E-A731-41B2-94EF-0DC41FB6B0E6}">
      <dgm:prSet/>
      <dgm:spPr/>
      <dgm:t>
        <a:bodyPr/>
        <a:lstStyle/>
        <a:p>
          <a:pPr latinLnBrk="1"/>
          <a:endParaRPr lang="ko-KR" altLang="en-US"/>
        </a:p>
      </dgm:t>
    </dgm:pt>
    <dgm:pt modelId="{748EA705-E969-4F17-B70E-1955A726AC42}">
      <dgm:prSet phldrT="[텍스트]" custT="1"/>
      <dgm:spPr>
        <a:solidFill>
          <a:srgbClr val="32577F"/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>
              <a:solidFill>
                <a:schemeClr val="bg1"/>
              </a:solidFill>
            </a:rPr>
            <a:t>번개장터</a:t>
          </a:r>
          <a:endParaRPr lang="ko-KR" altLang="en-US" sz="1800" b="1" dirty="0"/>
        </a:p>
      </dgm:t>
    </dgm:pt>
    <dgm:pt modelId="{F9022329-AD86-4346-BE79-0527762A7AC6}" type="parTrans" cxnId="{4247813F-597C-4851-A33E-28A170E8A262}">
      <dgm:prSet/>
      <dgm:spPr/>
      <dgm:t>
        <a:bodyPr/>
        <a:lstStyle/>
        <a:p>
          <a:pPr latinLnBrk="1"/>
          <a:endParaRPr lang="ko-KR" altLang="en-US"/>
        </a:p>
      </dgm:t>
    </dgm:pt>
    <dgm:pt modelId="{333E13E7-0C22-4995-AE4E-D41A04727B7A}" type="sibTrans" cxnId="{4247813F-597C-4851-A33E-28A170E8A262}">
      <dgm:prSet/>
      <dgm:spPr/>
      <dgm:t>
        <a:bodyPr/>
        <a:lstStyle/>
        <a:p>
          <a:pPr latinLnBrk="1"/>
          <a:endParaRPr lang="ko-KR" altLang="en-US"/>
        </a:p>
      </dgm:t>
    </dgm:pt>
    <dgm:pt modelId="{2E76A356-D988-4535-A5DC-5D2AD6765C7E}" type="pres">
      <dgm:prSet presAssocID="{53A54310-9A15-45A1-AB44-255C21EE013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E823A2D-BC9B-4AA6-A24E-9B6413BD144B}" type="pres">
      <dgm:prSet presAssocID="{C5C01CB8-7E43-4E9B-9BA9-609F9308922C}" presName="centerShape" presStyleLbl="node0" presStyleIdx="0" presStyleCnt="1" custScaleX="116627" custScaleY="119322"/>
      <dgm:spPr/>
    </dgm:pt>
    <dgm:pt modelId="{D70E5F4D-65DC-4C3B-BAB8-E3A3F877C255}" type="pres">
      <dgm:prSet presAssocID="{E45A0600-C216-4273-91F8-11A158EF1CA1}" presName="Name9" presStyleLbl="parChTrans1D2" presStyleIdx="0" presStyleCnt="3"/>
      <dgm:spPr/>
    </dgm:pt>
    <dgm:pt modelId="{09F56339-E580-4D6C-9CA4-809DFC23F6A5}" type="pres">
      <dgm:prSet presAssocID="{E45A0600-C216-4273-91F8-11A158EF1CA1}" presName="connTx" presStyleLbl="parChTrans1D2" presStyleIdx="0" presStyleCnt="3"/>
      <dgm:spPr/>
    </dgm:pt>
    <dgm:pt modelId="{8B907BA7-937D-40D4-B36F-B7865F6C18B5}" type="pres">
      <dgm:prSet presAssocID="{14116AF8-8DE3-4D0F-BEF1-62BB9168FB10}" presName="node" presStyleLbl="node1" presStyleIdx="0" presStyleCnt="3" custScaleX="86785" custScaleY="86785">
        <dgm:presLayoutVars>
          <dgm:bulletEnabled val="1"/>
        </dgm:presLayoutVars>
      </dgm:prSet>
      <dgm:spPr/>
    </dgm:pt>
    <dgm:pt modelId="{513C58B2-8A8E-4F42-AA63-0F0EACA51392}" type="pres">
      <dgm:prSet presAssocID="{609DBD5C-69A0-4E39-A6D6-B9E75E22445A}" presName="Name9" presStyleLbl="parChTrans1D2" presStyleIdx="1" presStyleCnt="3"/>
      <dgm:spPr/>
    </dgm:pt>
    <dgm:pt modelId="{14B9AB5E-4BA4-4791-BFFE-95D04A403C84}" type="pres">
      <dgm:prSet presAssocID="{609DBD5C-69A0-4E39-A6D6-B9E75E22445A}" presName="connTx" presStyleLbl="parChTrans1D2" presStyleIdx="1" presStyleCnt="3"/>
      <dgm:spPr/>
    </dgm:pt>
    <dgm:pt modelId="{901854AA-DAA4-404E-A015-96F55B8C359B}" type="pres">
      <dgm:prSet presAssocID="{CF2CFF8C-CCEF-4E92-9B2D-FB00F5B609A4}" presName="node" presStyleLbl="node1" presStyleIdx="1" presStyleCnt="3" custScaleX="99714" custScaleY="95898">
        <dgm:presLayoutVars>
          <dgm:bulletEnabled val="1"/>
        </dgm:presLayoutVars>
      </dgm:prSet>
      <dgm:spPr/>
    </dgm:pt>
    <dgm:pt modelId="{F68EE3CF-436D-4BF1-8521-1DC57122C813}" type="pres">
      <dgm:prSet presAssocID="{F9022329-AD86-4346-BE79-0527762A7AC6}" presName="Name9" presStyleLbl="parChTrans1D2" presStyleIdx="2" presStyleCnt="3"/>
      <dgm:spPr/>
    </dgm:pt>
    <dgm:pt modelId="{C9BBE93A-1602-4CD5-A557-0BCC641862D9}" type="pres">
      <dgm:prSet presAssocID="{F9022329-AD86-4346-BE79-0527762A7AC6}" presName="connTx" presStyleLbl="parChTrans1D2" presStyleIdx="2" presStyleCnt="3"/>
      <dgm:spPr/>
    </dgm:pt>
    <dgm:pt modelId="{BE0DCB46-B0D2-48E0-8923-F5E1F7E37992}" type="pres">
      <dgm:prSet presAssocID="{748EA705-E969-4F17-B70E-1955A726AC42}" presName="node" presStyleLbl="node1" presStyleIdx="2" presStyleCnt="3" custScaleX="99714" custScaleY="95898">
        <dgm:presLayoutVars>
          <dgm:bulletEnabled val="1"/>
        </dgm:presLayoutVars>
      </dgm:prSet>
      <dgm:spPr/>
    </dgm:pt>
  </dgm:ptLst>
  <dgm:cxnLst>
    <dgm:cxn modelId="{A3300D02-5CE1-4C3A-A03A-77ED4DEDB075}" srcId="{53A54310-9A15-45A1-AB44-255C21EE013F}" destId="{C5C01CB8-7E43-4E9B-9BA9-609F9308922C}" srcOrd="0" destOrd="0" parTransId="{BD2121D2-002B-461E-937C-6EED14DE9722}" sibTransId="{87159E84-6880-4F27-986D-F59BA70AF1BF}"/>
    <dgm:cxn modelId="{ECB42E2F-F08D-4A5B-8619-35824BC61DE8}" srcId="{C5C01CB8-7E43-4E9B-9BA9-609F9308922C}" destId="{14116AF8-8DE3-4D0F-BEF1-62BB9168FB10}" srcOrd="0" destOrd="0" parTransId="{E45A0600-C216-4273-91F8-11A158EF1CA1}" sibTransId="{12DA8D66-77FA-4D4E-890C-2D863D33710D}"/>
    <dgm:cxn modelId="{4247813F-597C-4851-A33E-28A170E8A262}" srcId="{C5C01CB8-7E43-4E9B-9BA9-609F9308922C}" destId="{748EA705-E969-4F17-B70E-1955A726AC42}" srcOrd="2" destOrd="0" parTransId="{F9022329-AD86-4346-BE79-0527762A7AC6}" sibTransId="{333E13E7-0C22-4995-AE4E-D41A04727B7A}"/>
    <dgm:cxn modelId="{C6EF0550-CC12-498F-8E64-A88699CD3F65}" type="presOf" srcId="{14116AF8-8DE3-4D0F-BEF1-62BB9168FB10}" destId="{8B907BA7-937D-40D4-B36F-B7865F6C18B5}" srcOrd="0" destOrd="0" presId="urn:microsoft.com/office/officeart/2005/8/layout/radial1"/>
    <dgm:cxn modelId="{59F8B750-F305-4E2C-AD57-BBB92CBD7ABF}" type="presOf" srcId="{53A54310-9A15-45A1-AB44-255C21EE013F}" destId="{2E76A356-D988-4535-A5DC-5D2AD6765C7E}" srcOrd="0" destOrd="0" presId="urn:microsoft.com/office/officeart/2005/8/layout/radial1"/>
    <dgm:cxn modelId="{907A9A51-19C8-4F46-907D-BA9AFDF9FD45}" type="presOf" srcId="{609DBD5C-69A0-4E39-A6D6-B9E75E22445A}" destId="{14B9AB5E-4BA4-4791-BFFE-95D04A403C84}" srcOrd="1" destOrd="0" presId="urn:microsoft.com/office/officeart/2005/8/layout/radial1"/>
    <dgm:cxn modelId="{140D3E80-A468-4F5D-BC37-4772534E6A8A}" type="presOf" srcId="{748EA705-E969-4F17-B70E-1955A726AC42}" destId="{BE0DCB46-B0D2-48E0-8923-F5E1F7E37992}" srcOrd="0" destOrd="0" presId="urn:microsoft.com/office/officeart/2005/8/layout/radial1"/>
    <dgm:cxn modelId="{13427492-534E-4C27-A3F0-5C23B229761D}" type="presOf" srcId="{609DBD5C-69A0-4E39-A6D6-B9E75E22445A}" destId="{513C58B2-8A8E-4F42-AA63-0F0EACA51392}" srcOrd="0" destOrd="0" presId="urn:microsoft.com/office/officeart/2005/8/layout/radial1"/>
    <dgm:cxn modelId="{F2EDD19E-A731-41B2-94EF-0DC41FB6B0E6}" srcId="{C5C01CB8-7E43-4E9B-9BA9-609F9308922C}" destId="{CF2CFF8C-CCEF-4E92-9B2D-FB00F5B609A4}" srcOrd="1" destOrd="0" parTransId="{609DBD5C-69A0-4E39-A6D6-B9E75E22445A}" sibTransId="{81599FA3-68A2-4E35-AF9C-F531F3555404}"/>
    <dgm:cxn modelId="{DA2BBFB5-6233-4557-8342-9F1184A069BD}" type="presOf" srcId="{F9022329-AD86-4346-BE79-0527762A7AC6}" destId="{F68EE3CF-436D-4BF1-8521-1DC57122C813}" srcOrd="0" destOrd="0" presId="urn:microsoft.com/office/officeart/2005/8/layout/radial1"/>
    <dgm:cxn modelId="{EF1DF2BA-67AE-46EB-9AF1-03181F86A7DC}" type="presOf" srcId="{CF2CFF8C-CCEF-4E92-9B2D-FB00F5B609A4}" destId="{901854AA-DAA4-404E-A015-96F55B8C359B}" srcOrd="0" destOrd="0" presId="urn:microsoft.com/office/officeart/2005/8/layout/radial1"/>
    <dgm:cxn modelId="{5E5465C5-EDE6-487E-85D9-C641CDDA89BE}" type="presOf" srcId="{E45A0600-C216-4273-91F8-11A158EF1CA1}" destId="{09F56339-E580-4D6C-9CA4-809DFC23F6A5}" srcOrd="1" destOrd="0" presId="urn:microsoft.com/office/officeart/2005/8/layout/radial1"/>
    <dgm:cxn modelId="{5D1152DF-132E-4DD1-B9E9-B0A6B2FB355D}" type="presOf" srcId="{C5C01CB8-7E43-4E9B-9BA9-609F9308922C}" destId="{FE823A2D-BC9B-4AA6-A24E-9B6413BD144B}" srcOrd="0" destOrd="0" presId="urn:microsoft.com/office/officeart/2005/8/layout/radial1"/>
    <dgm:cxn modelId="{C25F27E1-60EB-48FE-B060-D7EB172E0900}" type="presOf" srcId="{E45A0600-C216-4273-91F8-11A158EF1CA1}" destId="{D70E5F4D-65DC-4C3B-BAB8-E3A3F877C255}" srcOrd="0" destOrd="0" presId="urn:microsoft.com/office/officeart/2005/8/layout/radial1"/>
    <dgm:cxn modelId="{31E6BEE5-23E2-43F2-B1DA-88948C5450B9}" type="presOf" srcId="{F9022329-AD86-4346-BE79-0527762A7AC6}" destId="{C9BBE93A-1602-4CD5-A557-0BCC641862D9}" srcOrd="1" destOrd="0" presId="urn:microsoft.com/office/officeart/2005/8/layout/radial1"/>
    <dgm:cxn modelId="{41E5D2D2-60F6-4AEE-8998-2AC9FA913E16}" type="presParOf" srcId="{2E76A356-D988-4535-A5DC-5D2AD6765C7E}" destId="{FE823A2D-BC9B-4AA6-A24E-9B6413BD144B}" srcOrd="0" destOrd="0" presId="urn:microsoft.com/office/officeart/2005/8/layout/radial1"/>
    <dgm:cxn modelId="{616041C7-E044-491C-9B07-186A29F9278F}" type="presParOf" srcId="{2E76A356-D988-4535-A5DC-5D2AD6765C7E}" destId="{D70E5F4D-65DC-4C3B-BAB8-E3A3F877C255}" srcOrd="1" destOrd="0" presId="urn:microsoft.com/office/officeart/2005/8/layout/radial1"/>
    <dgm:cxn modelId="{28593B88-B6E5-4D70-B69A-014CEB8CA2E8}" type="presParOf" srcId="{D70E5F4D-65DC-4C3B-BAB8-E3A3F877C255}" destId="{09F56339-E580-4D6C-9CA4-809DFC23F6A5}" srcOrd="0" destOrd="0" presId="urn:microsoft.com/office/officeart/2005/8/layout/radial1"/>
    <dgm:cxn modelId="{1FE8BF31-4969-4F30-9938-173F859454FD}" type="presParOf" srcId="{2E76A356-D988-4535-A5DC-5D2AD6765C7E}" destId="{8B907BA7-937D-40D4-B36F-B7865F6C18B5}" srcOrd="2" destOrd="0" presId="urn:microsoft.com/office/officeart/2005/8/layout/radial1"/>
    <dgm:cxn modelId="{121A31C6-1958-421D-B265-C9E5AF4E192B}" type="presParOf" srcId="{2E76A356-D988-4535-A5DC-5D2AD6765C7E}" destId="{513C58B2-8A8E-4F42-AA63-0F0EACA51392}" srcOrd="3" destOrd="0" presId="urn:microsoft.com/office/officeart/2005/8/layout/radial1"/>
    <dgm:cxn modelId="{D209481B-5B5D-4580-AA8E-FD363EE1DEBE}" type="presParOf" srcId="{513C58B2-8A8E-4F42-AA63-0F0EACA51392}" destId="{14B9AB5E-4BA4-4791-BFFE-95D04A403C84}" srcOrd="0" destOrd="0" presId="urn:microsoft.com/office/officeart/2005/8/layout/radial1"/>
    <dgm:cxn modelId="{81F52465-9B7D-4023-9D66-7AD74FBA142A}" type="presParOf" srcId="{2E76A356-D988-4535-A5DC-5D2AD6765C7E}" destId="{901854AA-DAA4-404E-A015-96F55B8C359B}" srcOrd="4" destOrd="0" presId="urn:microsoft.com/office/officeart/2005/8/layout/radial1"/>
    <dgm:cxn modelId="{DCFEF34F-3447-4F84-8CDA-5A75D35C924F}" type="presParOf" srcId="{2E76A356-D988-4535-A5DC-5D2AD6765C7E}" destId="{F68EE3CF-436D-4BF1-8521-1DC57122C813}" srcOrd="5" destOrd="0" presId="urn:microsoft.com/office/officeart/2005/8/layout/radial1"/>
    <dgm:cxn modelId="{B6CB6784-0534-4BD5-8D37-AA84C3CC0E85}" type="presParOf" srcId="{F68EE3CF-436D-4BF1-8521-1DC57122C813}" destId="{C9BBE93A-1602-4CD5-A557-0BCC641862D9}" srcOrd="0" destOrd="0" presId="urn:microsoft.com/office/officeart/2005/8/layout/radial1"/>
    <dgm:cxn modelId="{9B22BB16-D73A-4CE5-BB14-BF1826579C48}" type="presParOf" srcId="{2E76A356-D988-4535-A5DC-5D2AD6765C7E}" destId="{BE0DCB46-B0D2-48E0-8923-F5E1F7E37992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23A2D-BC9B-4AA6-A24E-9B6413BD144B}">
      <dsp:nvSpPr>
        <dsp:cNvPr id="0" name=""/>
        <dsp:cNvSpPr/>
      </dsp:nvSpPr>
      <dsp:spPr>
        <a:xfrm>
          <a:off x="2135297" y="2012349"/>
          <a:ext cx="1966404" cy="2011843"/>
        </a:xfrm>
        <a:prstGeom prst="ellipse">
          <a:avLst/>
        </a:prstGeom>
        <a:solidFill>
          <a:srgbClr val="29444D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 dirty="0">
              <a:solidFill>
                <a:schemeClr val="bg1"/>
              </a:solidFill>
            </a:rPr>
            <a:t>CONO</a:t>
          </a:r>
          <a:endParaRPr lang="ko-KR" altLang="en-US" sz="3200" b="1" kern="1200" dirty="0">
            <a:solidFill>
              <a:schemeClr val="bg1"/>
            </a:solidFill>
          </a:endParaRPr>
        </a:p>
      </dsp:txBody>
      <dsp:txXfrm>
        <a:off x="2423270" y="2306977"/>
        <a:ext cx="1390458" cy="1422587"/>
      </dsp:txXfrm>
    </dsp:sp>
    <dsp:sp modelId="{D70E5F4D-65DC-4C3B-BAB8-E3A3F877C255}">
      <dsp:nvSpPr>
        <dsp:cNvPr id="0" name=""/>
        <dsp:cNvSpPr/>
      </dsp:nvSpPr>
      <dsp:spPr>
        <a:xfrm rot="16200000">
          <a:off x="2889424" y="1758944"/>
          <a:ext cx="458151" cy="48659"/>
        </a:xfrm>
        <a:custGeom>
          <a:avLst/>
          <a:gdLst/>
          <a:ahLst/>
          <a:cxnLst/>
          <a:rect l="0" t="0" r="0" b="0"/>
          <a:pathLst>
            <a:path>
              <a:moveTo>
                <a:pt x="0" y="24329"/>
              </a:moveTo>
              <a:lnTo>
                <a:pt x="458151" y="243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107046" y="1771820"/>
        <a:ext cx="22907" cy="22907"/>
      </dsp:txXfrm>
    </dsp:sp>
    <dsp:sp modelId="{8B907BA7-937D-40D4-B36F-B7865F6C18B5}">
      <dsp:nvSpPr>
        <dsp:cNvPr id="0" name=""/>
        <dsp:cNvSpPr/>
      </dsp:nvSpPr>
      <dsp:spPr>
        <a:xfrm>
          <a:off x="2386875" y="90948"/>
          <a:ext cx="1463249" cy="1463249"/>
        </a:xfrm>
        <a:prstGeom prst="ellipse">
          <a:avLst/>
        </a:prstGeom>
        <a:solidFill>
          <a:srgbClr val="32577F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solidFill>
                <a:schemeClr val="bg1"/>
              </a:solidFill>
            </a:rPr>
            <a:t>당근마켓</a:t>
          </a:r>
        </a:p>
      </dsp:txBody>
      <dsp:txXfrm>
        <a:off x="2601163" y="305236"/>
        <a:ext cx="1034673" cy="1034673"/>
      </dsp:txXfrm>
    </dsp:sp>
    <dsp:sp modelId="{513C58B2-8A8E-4F42-AA63-0F0EACA51392}">
      <dsp:nvSpPr>
        <dsp:cNvPr id="0" name=""/>
        <dsp:cNvSpPr/>
      </dsp:nvSpPr>
      <dsp:spPr>
        <a:xfrm rot="1800000">
          <a:off x="3949668" y="3581996"/>
          <a:ext cx="374741" cy="48659"/>
        </a:xfrm>
        <a:custGeom>
          <a:avLst/>
          <a:gdLst/>
          <a:ahLst/>
          <a:cxnLst/>
          <a:rect l="0" t="0" r="0" b="0"/>
          <a:pathLst>
            <a:path>
              <a:moveTo>
                <a:pt x="0" y="24329"/>
              </a:moveTo>
              <a:lnTo>
                <a:pt x="374741" y="243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27671" y="3596957"/>
        <a:ext cx="18737" cy="18737"/>
      </dsp:txXfrm>
    </dsp:sp>
    <dsp:sp modelId="{901854AA-DAA4-404E-A015-96F55B8C359B}">
      <dsp:nvSpPr>
        <dsp:cNvPr id="0" name=""/>
        <dsp:cNvSpPr/>
      </dsp:nvSpPr>
      <dsp:spPr>
        <a:xfrm>
          <a:off x="4179410" y="3307670"/>
          <a:ext cx="1681240" cy="1616900"/>
        </a:xfrm>
        <a:prstGeom prst="ellipse">
          <a:avLst/>
        </a:prstGeom>
        <a:solidFill>
          <a:srgbClr val="32577F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 err="1"/>
            <a:t>아이디어스</a:t>
          </a:r>
          <a:endParaRPr lang="ko-KR" altLang="en-US" sz="1800" b="1" kern="1200" dirty="0"/>
        </a:p>
      </dsp:txBody>
      <dsp:txXfrm>
        <a:off x="4425622" y="3544460"/>
        <a:ext cx="1188816" cy="1143320"/>
      </dsp:txXfrm>
    </dsp:sp>
    <dsp:sp modelId="{F68EE3CF-436D-4BF1-8521-1DC57122C813}">
      <dsp:nvSpPr>
        <dsp:cNvPr id="0" name=""/>
        <dsp:cNvSpPr/>
      </dsp:nvSpPr>
      <dsp:spPr>
        <a:xfrm rot="9000000">
          <a:off x="1912589" y="3581996"/>
          <a:ext cx="374741" cy="48659"/>
        </a:xfrm>
        <a:custGeom>
          <a:avLst/>
          <a:gdLst/>
          <a:ahLst/>
          <a:cxnLst/>
          <a:rect l="0" t="0" r="0" b="0"/>
          <a:pathLst>
            <a:path>
              <a:moveTo>
                <a:pt x="0" y="24329"/>
              </a:moveTo>
              <a:lnTo>
                <a:pt x="374741" y="243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2090591" y="3596957"/>
        <a:ext cx="18737" cy="18737"/>
      </dsp:txXfrm>
    </dsp:sp>
    <dsp:sp modelId="{BE0DCB46-B0D2-48E0-8923-F5E1F7E37992}">
      <dsp:nvSpPr>
        <dsp:cNvPr id="0" name=""/>
        <dsp:cNvSpPr/>
      </dsp:nvSpPr>
      <dsp:spPr>
        <a:xfrm>
          <a:off x="376349" y="3307670"/>
          <a:ext cx="1681240" cy="1616900"/>
        </a:xfrm>
        <a:prstGeom prst="ellipse">
          <a:avLst/>
        </a:prstGeom>
        <a:solidFill>
          <a:srgbClr val="32577F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solidFill>
                <a:schemeClr val="bg1"/>
              </a:solidFill>
            </a:rPr>
            <a:t>번개장터</a:t>
          </a:r>
          <a:endParaRPr lang="ko-KR" altLang="en-US" sz="1800" b="1" kern="1200" dirty="0"/>
        </a:p>
      </dsp:txBody>
      <dsp:txXfrm>
        <a:off x="622561" y="3544460"/>
        <a:ext cx="1188816" cy="1143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39F6A-FF18-42C6-83A9-93AB8E9C3701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5BCA6-4FBE-45DF-B2D1-0DAD4F37E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3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5BCA6-4FBE-45DF-B2D1-0DAD4F37E3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662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5BCA6-4FBE-45DF-B2D1-0DAD4F37E32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74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5BCA6-4FBE-45DF-B2D1-0DAD4F37E32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50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916B8B6-CC25-436D-9B9D-34A73141DCE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742639-A3ED-4625-9439-C9D19781A69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F7E6F3B-F4BA-4032-96D4-0F586A9F617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53A6BAA-94F6-4683-89AE-3BE74A26F3B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173A3E7-6080-4080-A885-05AE3FEB5B1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36D4A47-0461-4A4E-856D-D529A1D8CEA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BBA1445-F19F-4653-863B-FC806B9D8C9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E6A2C89-0965-45C5-83AF-D327FFC4B0A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879A83-3BB4-4308-A2E8-77D80DBD820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71FE09D-8B27-40C3-9EA4-9D95E33FF10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A1BFBE5-DDF4-4192-9D74-11F5ABF235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C3817F-93A2-414A-A56B-20247B6C14D9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AB7423-C59A-49F0-8000-84394B65408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1D84F40-C688-43D7-B289-85DC95F015D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A6D69E4-2103-4B08-9A84-11F7633FD34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09887CF-DE5D-4C7F-9105-F7C1C7AA609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C9BBD40-AEAC-4F64-B5D5-3AF7D863A92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647C802-505A-4CF6-AD7B-A2200A9B983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9DAC182-CCCD-4EEB-89D7-F20F4D9DDC5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A3DDB1B-B8E4-48F1-BD9B-33286C517B1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506B540-9938-4612-93C1-34AD5232CA0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A182903-0278-402C-A58B-78682FF747D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F6D31AF-B89E-4645-A941-F3929CEB6FD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BB24DEE-D31C-4B81-A5CA-EC2BA55CFFB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4400" b="0" strike="noStrike" spc="-1">
                <a:solidFill>
                  <a:srgbClr val="000000"/>
                </a:solidFill>
                <a:latin typeface="맑은 고딕"/>
              </a:rPr>
              <a:t>마스터 제목 스타일 편집</a:t>
            </a: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마스터 텍스트 스타일을 편집하려면 클릭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rgbClr val="000000"/>
                </a:solidFill>
                <a:latin typeface="맑은 고딕"/>
              </a:rPr>
              <a:t>두 번째 수준</a:t>
            </a:r>
            <a:endParaRPr lang="en-US" sz="2400" b="0" strike="noStrike" spc="-1">
              <a:solidFill>
                <a:srgbClr val="000000"/>
              </a:solidFill>
              <a:latin typeface="맑은 고딕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세 번째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네 번째 수준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다섯 번째 수준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맑은 고딕"/>
              </a:rPr>
              <a:t> </a:t>
            </a:r>
            <a:endParaRPr lang="en-US" sz="1200" b="0" strike="noStrike" spc="-1">
              <a:latin typeface="바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바탕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바탕"/>
              </a:rPr>
              <a:t> 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367422-68D0-4B97-BE18-DC30A42459DB}" type="slidenum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맑은 고딕"/>
              </a:rPr>
              <a:t>&lt;날짜/시간&gt;</a:t>
            </a:r>
            <a:endParaRPr lang="en-US" sz="1200" b="0" strike="noStrike" spc="-1">
              <a:latin typeface="바탕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바탕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6C6EE0-B475-4912-A6A7-634C6DA63D61}" type="slidenum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3"/>
          <p:cNvSpPr/>
          <p:nvPr/>
        </p:nvSpPr>
        <p:spPr>
          <a:xfrm>
            <a:off x="210240" y="207000"/>
            <a:ext cx="11771280" cy="6444000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직사각형 6"/>
          <p:cNvSpPr/>
          <p:nvPr/>
        </p:nvSpPr>
        <p:spPr>
          <a:xfrm>
            <a:off x="2549160" y="1644120"/>
            <a:ext cx="7093440" cy="2543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Overflow="overflow" horzOverflow="overflow" numCol="1" spcCol="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3300" b="1" strike="noStrike" spc="-1" dirty="0">
                <a:solidFill>
                  <a:srgbClr val="FFFFFF"/>
                </a:solidFill>
                <a:latin typeface="함초롬돋움"/>
                <a:ea typeface="함초롬돋움"/>
              </a:rPr>
              <a:t>CONO</a:t>
            </a:r>
            <a:endParaRPr lang="en-US" sz="3300" b="0" strike="noStrike" spc="-1" dirty="0">
              <a:latin typeface="맑은 고딕"/>
            </a:endParaRPr>
          </a:p>
          <a:p>
            <a:pPr algn="ctr">
              <a:lnSpc>
                <a:spcPct val="150000"/>
              </a:lnSpc>
              <a:buNone/>
            </a:pPr>
            <a:r>
              <a:rPr lang="ko-KR" sz="3300" b="1" strike="noStrike" spc="-1" dirty="0">
                <a:solidFill>
                  <a:srgbClr val="FFFFFF"/>
                </a:solidFill>
                <a:latin typeface="함초롬돋움"/>
                <a:ea typeface="함초롬돋움"/>
              </a:rPr>
              <a:t>온라인 중고 거래 사이트</a:t>
            </a:r>
            <a:endParaRPr lang="en-US" sz="3300" b="0" strike="noStrike" spc="-1" dirty="0">
              <a:latin typeface="맑은 고딕"/>
            </a:endParaRPr>
          </a:p>
        </p:txBody>
      </p:sp>
      <p:sp>
        <p:nvSpPr>
          <p:cNvPr id="84" name="직사각형 10"/>
          <p:cNvSpPr/>
          <p:nvPr/>
        </p:nvSpPr>
        <p:spPr>
          <a:xfrm>
            <a:off x="2675880" y="1764360"/>
            <a:ext cx="6839640" cy="230364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TextBox 11"/>
          <p:cNvSpPr/>
          <p:nvPr/>
        </p:nvSpPr>
        <p:spPr>
          <a:xfrm>
            <a:off x="2914200" y="5208840"/>
            <a:ext cx="6531120" cy="50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ko-KR" sz="1800" b="1" strike="noStrike" spc="-1" dirty="0" err="1">
                <a:solidFill>
                  <a:srgbClr val="000000"/>
                </a:solidFill>
                <a:latin typeface="함초롬돋움"/>
                <a:ea typeface="함초롬돋움"/>
              </a:rPr>
              <a:t>김도은</a:t>
            </a:r>
            <a:r>
              <a:rPr lang="ko-KR" sz="1800" b="1" strike="noStrike" spc="-1" dirty="0">
                <a:solidFill>
                  <a:srgbClr val="000000"/>
                </a:solidFill>
                <a:latin typeface="함초롬돋움"/>
                <a:ea typeface="함초롬돋움"/>
              </a:rPr>
              <a:t>  김혜은 문현진 박종찬  </a:t>
            </a:r>
            <a:r>
              <a:rPr lang="ko-KR" sz="1800" b="1" strike="noStrike" spc="-1" dirty="0" err="1">
                <a:solidFill>
                  <a:srgbClr val="000000"/>
                </a:solidFill>
                <a:latin typeface="함초롬돋움"/>
                <a:ea typeface="함초롬돋움"/>
              </a:rPr>
              <a:t>양윤석</a:t>
            </a:r>
            <a:r>
              <a:rPr lang="ko-KR" sz="1800" b="1" strike="noStrike" spc="-1" dirty="0">
                <a:solidFill>
                  <a:srgbClr val="000000"/>
                </a:solidFill>
                <a:latin typeface="함초롬돋움"/>
                <a:ea typeface="함초롬돋움"/>
              </a:rPr>
              <a:t>  이소영  </a:t>
            </a:r>
            <a:r>
              <a:rPr lang="ko-KR" sz="1800" b="1" strike="noStrike" spc="-1" dirty="0" err="1">
                <a:solidFill>
                  <a:srgbClr val="000000"/>
                </a:solidFill>
                <a:latin typeface="함초롬돋움"/>
                <a:ea typeface="함초롬돋움"/>
              </a:rPr>
              <a:t>최가준</a:t>
            </a:r>
            <a:endParaRPr lang="en-US" sz="1800" b="0" strike="noStrike" spc="-1" dirty="0">
              <a:latin typeface="맑은 고딕"/>
            </a:endParaRPr>
          </a:p>
        </p:txBody>
      </p:sp>
      <p:sp>
        <p:nvSpPr>
          <p:cNvPr id="86" name="직선 연결선 12"/>
          <p:cNvSpPr/>
          <p:nvPr/>
        </p:nvSpPr>
        <p:spPr>
          <a:xfrm flipH="1">
            <a:off x="3345840" y="5732640"/>
            <a:ext cx="5569560" cy="36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TextBox 19"/>
          <p:cNvSpPr/>
          <p:nvPr/>
        </p:nvSpPr>
        <p:spPr>
          <a:xfrm>
            <a:off x="4639320" y="6053040"/>
            <a:ext cx="2706120" cy="28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1300" b="0" strike="noStrike" spc="-1" dirty="0" err="1">
                <a:solidFill>
                  <a:srgbClr val="000000"/>
                </a:solidFill>
                <a:latin typeface="함초롬돋움"/>
                <a:ea typeface="함초롬돋움"/>
              </a:rPr>
              <a:t>핀테크</a:t>
            </a:r>
            <a:r>
              <a:rPr lang="ko-KR" sz="1300" b="0" strike="noStrike" spc="-1" dirty="0">
                <a:solidFill>
                  <a:srgbClr val="000000"/>
                </a:solidFill>
                <a:latin typeface="함초롬돋움"/>
                <a:ea typeface="함초롬돋움"/>
              </a:rPr>
              <a:t> 기반 </a:t>
            </a:r>
            <a:r>
              <a:rPr lang="en-US" sz="1300" b="0" strike="noStrike" spc="-1" dirty="0">
                <a:solidFill>
                  <a:srgbClr val="000000"/>
                </a:solidFill>
                <a:latin typeface="함초롬돋움"/>
                <a:ea typeface="함초롬돋움"/>
              </a:rPr>
              <a:t>e</a:t>
            </a:r>
            <a:r>
              <a:rPr lang="ko-KR" sz="1300" b="0" strike="noStrike" spc="-1" dirty="0">
                <a:solidFill>
                  <a:srgbClr val="000000"/>
                </a:solidFill>
                <a:latin typeface="함초롬돋움"/>
                <a:ea typeface="함초롬돋움"/>
              </a:rPr>
              <a:t>커머스 개발자 </a:t>
            </a:r>
            <a:r>
              <a:rPr lang="en-US" sz="1300" b="0" strike="noStrike" spc="-1" dirty="0">
                <a:solidFill>
                  <a:srgbClr val="000000"/>
                </a:solidFill>
                <a:latin typeface="함초롬돋움"/>
                <a:ea typeface="함초롬돋움"/>
              </a:rPr>
              <a:t>A </a:t>
            </a:r>
            <a:r>
              <a:rPr lang="ko-KR" sz="1300" b="0" strike="noStrike" spc="-1" dirty="0">
                <a:solidFill>
                  <a:srgbClr val="000000"/>
                </a:solidFill>
                <a:latin typeface="함초롬돋움"/>
                <a:ea typeface="함초롬돋움"/>
              </a:rPr>
              <a:t>과정</a:t>
            </a:r>
            <a:endParaRPr lang="en-US" sz="13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4"/>
          <p:cNvSpPr/>
          <p:nvPr/>
        </p:nvSpPr>
        <p:spPr>
          <a:xfrm>
            <a:off x="533520" y="17496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04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160" name="제목 1"/>
          <p:cNvSpPr/>
          <p:nvPr/>
        </p:nvSpPr>
        <p:spPr>
          <a:xfrm>
            <a:off x="1523880" y="13788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검색 기능</a:t>
            </a:r>
            <a:endParaRPr lang="en-US" sz="2700" b="0" strike="noStrike" spc="-1">
              <a:latin typeface="맑은 고딕"/>
            </a:endParaRPr>
          </a:p>
        </p:txBody>
      </p:sp>
      <p:grpSp>
        <p:nvGrpSpPr>
          <p:cNvPr id="161" name="그룹 5"/>
          <p:cNvGrpSpPr/>
          <p:nvPr/>
        </p:nvGrpSpPr>
        <p:grpSpPr>
          <a:xfrm>
            <a:off x="-32400" y="0"/>
            <a:ext cx="272880" cy="6857640"/>
            <a:chOff x="-32400" y="0"/>
            <a:chExt cx="272880" cy="6857640"/>
          </a:xfrm>
        </p:grpSpPr>
        <p:sp>
          <p:nvSpPr>
            <p:cNvPr id="162" name="직사각형 6"/>
            <p:cNvSpPr/>
            <p:nvPr/>
          </p:nvSpPr>
          <p:spPr>
            <a:xfrm>
              <a:off x="-9720" y="0"/>
              <a:ext cx="219240" cy="6857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TextBox 8"/>
            <p:cNvSpPr/>
            <p:nvPr/>
          </p:nvSpPr>
          <p:spPr>
            <a:xfrm rot="5400000">
              <a:off x="-777960" y="745560"/>
              <a:ext cx="1764000" cy="27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FFFFFF"/>
                  </a:solidFill>
                  <a:latin typeface="함초롬돋움"/>
                  <a:ea typeface="함초롬돋움"/>
                </a:rPr>
                <a:t>Part0</a:t>
              </a:r>
              <a:r>
                <a:rPr lang="en-US" sz="1200" b="0" strike="noStrike" spc="-1">
                  <a:solidFill>
                    <a:srgbClr val="FFFFFF"/>
                  </a:solidFill>
                  <a:latin typeface="빙그레체Ⅱ"/>
                  <a:ea typeface="빙그레체Ⅱ"/>
                </a:rPr>
                <a:t>. MAIN</a:t>
              </a:r>
              <a:endParaRPr lang="en-US" sz="1200" b="0" strike="noStrike" spc="-1">
                <a:latin typeface="맑은 고딕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0424519-0DF9-4341-B4AF-0D86F37CF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1168924"/>
            <a:ext cx="9339538" cy="53626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2B75CF-B1C1-4820-81A0-4542F0907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792" y="882000"/>
            <a:ext cx="1547330" cy="55983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3E1E64-7461-4C63-88BC-E77EAC9D3483}"/>
              </a:ext>
            </a:extLst>
          </p:cNvPr>
          <p:cNvSpPr/>
          <p:nvPr/>
        </p:nvSpPr>
        <p:spPr>
          <a:xfrm>
            <a:off x="8682087" y="2073897"/>
            <a:ext cx="1190971" cy="659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98EB52-C6C7-4B55-9B0E-388FF5E8245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873058" y="1556426"/>
            <a:ext cx="584176" cy="84740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50000"/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선 연결선 6"/>
          <p:cNvSpPr/>
          <p:nvPr/>
        </p:nvSpPr>
        <p:spPr>
          <a:xfrm>
            <a:off x="3948480" y="3712680"/>
            <a:ext cx="4802040" cy="360"/>
          </a:xfrm>
          <a:prstGeom prst="line">
            <a:avLst/>
          </a:prstGeom>
          <a:ln w="22225">
            <a:solidFill>
              <a:srgbClr val="4472C4">
                <a:lumMod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직사각형 26"/>
          <p:cNvSpPr/>
          <p:nvPr/>
        </p:nvSpPr>
        <p:spPr>
          <a:xfrm>
            <a:off x="0" y="0"/>
            <a:ext cx="96948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TextBox 27"/>
          <p:cNvSpPr/>
          <p:nvPr/>
        </p:nvSpPr>
        <p:spPr>
          <a:xfrm rot="5400000">
            <a:off x="-966325" y="1859330"/>
            <a:ext cx="2907889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중고거래 사이트 </a:t>
            </a:r>
            <a:r>
              <a:rPr lang="en-US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CONO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8" name="TextBox 28"/>
          <p:cNvSpPr/>
          <p:nvPr/>
        </p:nvSpPr>
        <p:spPr>
          <a:xfrm>
            <a:off x="4249673" y="2221200"/>
            <a:ext cx="3969974" cy="12521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200000"/>
              </a:lnSpc>
              <a:buNone/>
            </a:pPr>
            <a:r>
              <a:rPr lang="en-US" sz="45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 </a:t>
            </a:r>
            <a:r>
              <a:rPr lang="ko-KR" sz="45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역할</a:t>
            </a:r>
            <a:endParaRPr lang="en-US" sz="45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9"/>
          <p:cNvSpPr/>
          <p:nvPr/>
        </p:nvSpPr>
        <p:spPr>
          <a:xfrm>
            <a:off x="533520" y="20160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01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170" name="제목 1"/>
          <p:cNvSpPr/>
          <p:nvPr/>
        </p:nvSpPr>
        <p:spPr>
          <a:xfrm>
            <a:off x="1523880" y="16452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대시보드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171" name="직사각형 4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TextBox 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Part1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ADMIN</a:t>
            </a:r>
            <a:endParaRPr lang="en-US" sz="1200" b="0" strike="noStrike" spc="-1">
              <a:latin typeface="맑은 고딕"/>
            </a:endParaRPr>
          </a:p>
        </p:txBody>
      </p:sp>
      <p:pic>
        <p:nvPicPr>
          <p:cNvPr id="173" name="그림 2"/>
          <p:cNvPicPr/>
          <p:nvPr/>
        </p:nvPicPr>
        <p:blipFill>
          <a:blip r:embed="rId2"/>
          <a:stretch/>
        </p:blipFill>
        <p:spPr>
          <a:xfrm>
            <a:off x="322920" y="1305000"/>
            <a:ext cx="11705400" cy="504828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7"/>
          <p:cNvSpPr/>
          <p:nvPr/>
        </p:nvSpPr>
        <p:spPr>
          <a:xfrm>
            <a:off x="533520" y="19080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01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175" name="제목 1"/>
          <p:cNvSpPr/>
          <p:nvPr/>
        </p:nvSpPr>
        <p:spPr>
          <a:xfrm>
            <a:off x="1523880" y="15372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회원관리</a:t>
            </a:r>
            <a:endParaRPr lang="en-US" sz="2700" b="0" strike="noStrike" spc="-1">
              <a:latin typeface="맑은 고딕"/>
            </a:endParaRPr>
          </a:p>
        </p:txBody>
      </p:sp>
      <p:grpSp>
        <p:nvGrpSpPr>
          <p:cNvPr id="176" name="그룹 3"/>
          <p:cNvGrpSpPr/>
          <p:nvPr/>
        </p:nvGrpSpPr>
        <p:grpSpPr>
          <a:xfrm>
            <a:off x="-32400" y="0"/>
            <a:ext cx="272880" cy="6857640"/>
            <a:chOff x="-32400" y="0"/>
            <a:chExt cx="272880" cy="6857640"/>
          </a:xfrm>
        </p:grpSpPr>
        <p:sp>
          <p:nvSpPr>
            <p:cNvPr id="177" name="직사각형 4"/>
            <p:cNvSpPr/>
            <p:nvPr/>
          </p:nvSpPr>
          <p:spPr>
            <a:xfrm>
              <a:off x="-9720" y="0"/>
              <a:ext cx="219240" cy="6857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TextBox 5"/>
            <p:cNvSpPr/>
            <p:nvPr/>
          </p:nvSpPr>
          <p:spPr>
            <a:xfrm rot="5400000">
              <a:off x="-777960" y="745560"/>
              <a:ext cx="1764000" cy="27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FFFFFF"/>
                  </a:solidFill>
                  <a:latin typeface="함초롬돋움"/>
                  <a:ea typeface="함초롬돋움"/>
                </a:rPr>
                <a:t>Part1</a:t>
              </a:r>
              <a:r>
                <a:rPr lang="en-US" sz="1200" b="0" strike="noStrike" spc="-1">
                  <a:solidFill>
                    <a:srgbClr val="FFFFFF"/>
                  </a:solidFill>
                  <a:latin typeface="빙그레체Ⅱ"/>
                  <a:ea typeface="빙그레체Ⅱ"/>
                </a:rPr>
                <a:t>. ADMIN</a:t>
              </a:r>
              <a:endParaRPr lang="en-US" sz="1200" b="0" strike="noStrike" spc="-1">
                <a:latin typeface="맑은 고딕"/>
              </a:endParaRPr>
            </a:p>
          </p:txBody>
        </p:sp>
      </p:grpSp>
      <p:grpSp>
        <p:nvGrpSpPr>
          <p:cNvPr id="179" name="그룹 6"/>
          <p:cNvGrpSpPr/>
          <p:nvPr/>
        </p:nvGrpSpPr>
        <p:grpSpPr>
          <a:xfrm>
            <a:off x="228960" y="1638720"/>
            <a:ext cx="11813040" cy="3913920"/>
            <a:chOff x="228960" y="1638720"/>
            <a:chExt cx="11813040" cy="3913920"/>
          </a:xfrm>
        </p:grpSpPr>
        <p:pic>
          <p:nvPicPr>
            <p:cNvPr id="180" name="그림 2"/>
            <p:cNvPicPr/>
            <p:nvPr/>
          </p:nvPicPr>
          <p:blipFill>
            <a:blip r:embed="rId2"/>
            <a:srcRect b="41430"/>
            <a:stretch/>
          </p:blipFill>
          <p:spPr>
            <a:xfrm>
              <a:off x="240840" y="1678680"/>
              <a:ext cx="11801160" cy="387396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81" name="직사각형 9"/>
            <p:cNvSpPr/>
            <p:nvPr/>
          </p:nvSpPr>
          <p:spPr>
            <a:xfrm>
              <a:off x="228960" y="1638720"/>
              <a:ext cx="1331640" cy="62244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직사각형 10"/>
            <p:cNvSpPr/>
            <p:nvPr/>
          </p:nvSpPr>
          <p:spPr>
            <a:xfrm>
              <a:off x="10760400" y="3366360"/>
              <a:ext cx="1087920" cy="55908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83" name="그림 13"/>
          <p:cNvPicPr/>
          <p:nvPr/>
        </p:nvPicPr>
        <p:blipFill>
          <a:blip r:embed="rId3"/>
          <a:stretch/>
        </p:blipFill>
        <p:spPr>
          <a:xfrm>
            <a:off x="5867280" y="703800"/>
            <a:ext cx="5502240" cy="183060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184" name="그룹 12"/>
          <p:cNvGrpSpPr/>
          <p:nvPr/>
        </p:nvGrpSpPr>
        <p:grpSpPr>
          <a:xfrm>
            <a:off x="282600" y="1116360"/>
            <a:ext cx="11771280" cy="4989240"/>
            <a:chOff x="282600" y="1116360"/>
            <a:chExt cx="11771280" cy="4989240"/>
          </a:xfrm>
        </p:grpSpPr>
        <p:pic>
          <p:nvPicPr>
            <p:cNvPr id="185" name="그림 20"/>
            <p:cNvPicPr/>
            <p:nvPr/>
          </p:nvPicPr>
          <p:blipFill>
            <a:blip r:embed="rId4"/>
            <a:stretch/>
          </p:blipFill>
          <p:spPr>
            <a:xfrm>
              <a:off x="282600" y="1125720"/>
              <a:ext cx="11771280" cy="497988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86" name="직사각형 25"/>
            <p:cNvSpPr/>
            <p:nvPr/>
          </p:nvSpPr>
          <p:spPr>
            <a:xfrm>
              <a:off x="1514520" y="1116360"/>
              <a:ext cx="1209240" cy="55260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" name="직사각형 26"/>
            <p:cNvSpPr/>
            <p:nvPr/>
          </p:nvSpPr>
          <p:spPr>
            <a:xfrm>
              <a:off x="10595520" y="2574720"/>
              <a:ext cx="910440" cy="44568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직사각형 9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02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189" name="제목 1"/>
          <p:cNvSpPr/>
          <p:nvPr/>
        </p:nvSpPr>
        <p:spPr>
          <a:xfrm>
            <a:off x="1523880" y="36036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거래관리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190" name="직사각형 4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TextBox 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Part1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ADMIN</a:t>
            </a:r>
            <a:endParaRPr lang="en-US" sz="1200" b="0" strike="noStrike" spc="-1">
              <a:latin typeface="맑은 고딕"/>
            </a:endParaRPr>
          </a:p>
        </p:txBody>
      </p:sp>
      <p:grpSp>
        <p:nvGrpSpPr>
          <p:cNvPr id="192" name="그룹 11"/>
          <p:cNvGrpSpPr/>
          <p:nvPr/>
        </p:nvGrpSpPr>
        <p:grpSpPr>
          <a:xfrm>
            <a:off x="2382120" y="1603440"/>
            <a:ext cx="7427880" cy="4921560"/>
            <a:chOff x="2382120" y="1603440"/>
            <a:chExt cx="7427880" cy="4921560"/>
          </a:xfrm>
        </p:grpSpPr>
        <p:pic>
          <p:nvPicPr>
            <p:cNvPr id="193" name="그림 5"/>
            <p:cNvPicPr/>
            <p:nvPr/>
          </p:nvPicPr>
          <p:blipFill>
            <a:blip r:embed="rId2"/>
            <a:stretch/>
          </p:blipFill>
          <p:spPr>
            <a:xfrm>
              <a:off x="2382120" y="1603440"/>
              <a:ext cx="7427880" cy="492156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94" name="직사각형 8"/>
            <p:cNvSpPr/>
            <p:nvPr/>
          </p:nvSpPr>
          <p:spPr>
            <a:xfrm>
              <a:off x="3743280" y="5182920"/>
              <a:ext cx="1085400" cy="628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직사각형 9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02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196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거래관리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197" name="직사각형 4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TextBox 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Part1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ADMIN</a:t>
            </a:r>
            <a:endParaRPr lang="en-US" sz="1200" b="0" strike="noStrike" spc="-1">
              <a:latin typeface="맑은 고딕"/>
            </a:endParaRPr>
          </a:p>
        </p:txBody>
      </p:sp>
      <p:grpSp>
        <p:nvGrpSpPr>
          <p:cNvPr id="199" name="그룹 13"/>
          <p:cNvGrpSpPr/>
          <p:nvPr/>
        </p:nvGrpSpPr>
        <p:grpSpPr>
          <a:xfrm>
            <a:off x="380880" y="1859400"/>
            <a:ext cx="11668320" cy="3874320"/>
            <a:chOff x="380880" y="1859400"/>
            <a:chExt cx="11668320" cy="3874320"/>
          </a:xfrm>
        </p:grpSpPr>
        <p:pic>
          <p:nvPicPr>
            <p:cNvPr id="200" name="그림 2"/>
            <p:cNvPicPr/>
            <p:nvPr/>
          </p:nvPicPr>
          <p:blipFill>
            <a:blip r:embed="rId2"/>
            <a:stretch/>
          </p:blipFill>
          <p:spPr>
            <a:xfrm>
              <a:off x="380880" y="1859400"/>
              <a:ext cx="11668320" cy="387432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01" name="직사각형 3"/>
            <p:cNvSpPr/>
            <p:nvPr/>
          </p:nvSpPr>
          <p:spPr>
            <a:xfrm>
              <a:off x="10627200" y="3229200"/>
              <a:ext cx="885960" cy="4636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02" name="그림 7"/>
          <p:cNvPicPr/>
          <p:nvPr/>
        </p:nvPicPr>
        <p:blipFill>
          <a:blip r:embed="rId3"/>
          <a:stretch/>
        </p:blipFill>
        <p:spPr>
          <a:xfrm>
            <a:off x="5457960" y="802800"/>
            <a:ext cx="4666320" cy="159048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203" name="그룹 14"/>
          <p:cNvGrpSpPr/>
          <p:nvPr/>
        </p:nvGrpSpPr>
        <p:grpSpPr>
          <a:xfrm>
            <a:off x="100080" y="1751400"/>
            <a:ext cx="12075840" cy="3804840"/>
            <a:chOff x="100080" y="1751400"/>
            <a:chExt cx="12075840" cy="3804840"/>
          </a:xfrm>
        </p:grpSpPr>
        <p:pic>
          <p:nvPicPr>
            <p:cNvPr id="204" name="그림 17"/>
            <p:cNvPicPr/>
            <p:nvPr/>
          </p:nvPicPr>
          <p:blipFill>
            <a:blip r:embed="rId4"/>
            <a:stretch/>
          </p:blipFill>
          <p:spPr>
            <a:xfrm>
              <a:off x="100080" y="1751400"/>
              <a:ext cx="12075840" cy="380484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05" name="직사각형 18"/>
            <p:cNvSpPr/>
            <p:nvPr/>
          </p:nvSpPr>
          <p:spPr>
            <a:xfrm>
              <a:off x="9362880" y="3121200"/>
              <a:ext cx="866520" cy="43776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그룹 6"/>
          <p:cNvGrpSpPr/>
          <p:nvPr/>
        </p:nvGrpSpPr>
        <p:grpSpPr>
          <a:xfrm>
            <a:off x="533520" y="1148400"/>
            <a:ext cx="8717760" cy="5589000"/>
            <a:chOff x="533520" y="1148400"/>
            <a:chExt cx="8717760" cy="5589000"/>
          </a:xfrm>
        </p:grpSpPr>
        <p:pic>
          <p:nvPicPr>
            <p:cNvPr id="207" name="Picture 3"/>
            <p:cNvPicPr/>
            <p:nvPr/>
          </p:nvPicPr>
          <p:blipFill>
            <a:blip r:embed="rId2"/>
            <a:srcRect l="3903"/>
            <a:stretch/>
          </p:blipFill>
          <p:spPr>
            <a:xfrm>
              <a:off x="533520" y="1339200"/>
              <a:ext cx="8717760" cy="5334840"/>
            </a:xfrm>
            <a:prstGeom prst="rect">
              <a:avLst/>
            </a:prstGeom>
            <a:ln w="9525">
              <a:noFill/>
            </a:ln>
          </p:spPr>
        </p:pic>
        <p:grpSp>
          <p:nvGrpSpPr>
            <p:cNvPr id="208" name="그룹 8"/>
            <p:cNvGrpSpPr/>
            <p:nvPr/>
          </p:nvGrpSpPr>
          <p:grpSpPr>
            <a:xfrm>
              <a:off x="6486120" y="1148400"/>
              <a:ext cx="2626200" cy="5589000"/>
              <a:chOff x="6486120" y="1148400"/>
              <a:chExt cx="2626200" cy="5589000"/>
            </a:xfrm>
          </p:grpSpPr>
          <p:sp>
            <p:nvSpPr>
              <p:cNvPr id="209" name="타원 9"/>
              <p:cNvSpPr/>
              <p:nvPr/>
            </p:nvSpPr>
            <p:spPr>
              <a:xfrm>
                <a:off x="8186760" y="5975640"/>
                <a:ext cx="925560" cy="761760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타원 10"/>
              <p:cNvSpPr/>
              <p:nvPr/>
            </p:nvSpPr>
            <p:spPr>
              <a:xfrm>
                <a:off x="6486120" y="1148400"/>
                <a:ext cx="766440" cy="666720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11" name="직사각형 20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03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12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공지사항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213" name="그림 12"/>
          <p:cNvPicPr/>
          <p:nvPr/>
        </p:nvPicPr>
        <p:blipFill>
          <a:blip r:embed="rId3"/>
          <a:stretch/>
        </p:blipFill>
        <p:spPr>
          <a:xfrm>
            <a:off x="11296800" y="25920"/>
            <a:ext cx="821520" cy="361800"/>
          </a:xfrm>
          <a:prstGeom prst="rect">
            <a:avLst/>
          </a:prstGeom>
          <a:ln w="0">
            <a:noFill/>
          </a:ln>
        </p:spPr>
      </p:pic>
      <p:sp>
        <p:nvSpPr>
          <p:cNvPr id="214" name="직사각형 13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모서리가 접힌 도형 10"/>
          <p:cNvSpPr/>
          <p:nvPr/>
        </p:nvSpPr>
        <p:spPr>
          <a:xfrm>
            <a:off x="9450664" y="3270600"/>
            <a:ext cx="2599560" cy="888120"/>
          </a:xfrm>
          <a:prstGeom prst="foldedCorner">
            <a:avLst>
              <a:gd name="adj" fmla="val 24405"/>
            </a:avLst>
          </a:prstGeom>
          <a:solidFill>
            <a:schemeClr val="bg1">
              <a:alpha val="50000"/>
            </a:schemeClr>
          </a:solidFill>
          <a:ln w="41275" cap="rnd">
            <a:solidFill>
              <a:srgbClr val="1F34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ko-KR" sz="1500" b="1" strike="noStrike" spc="-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계정일 때</a:t>
            </a:r>
            <a:endParaRPr lang="en-US" sz="15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  <a:buNone/>
            </a:pPr>
            <a:r>
              <a:rPr lang="ko-KR" sz="1500" b="1" strike="noStrike" spc="-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글쓰기 가능</a:t>
            </a:r>
            <a:endParaRPr lang="en-US" sz="15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1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Part1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ADMIN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그룹 1"/>
          <p:cNvGrpSpPr/>
          <p:nvPr/>
        </p:nvGrpSpPr>
        <p:grpSpPr>
          <a:xfrm>
            <a:off x="1368000" y="2262600"/>
            <a:ext cx="3927960" cy="2714400"/>
            <a:chOff x="1368000" y="2262600"/>
            <a:chExt cx="3927960" cy="2714400"/>
          </a:xfrm>
        </p:grpSpPr>
        <p:pic>
          <p:nvPicPr>
            <p:cNvPr id="218" name="Picture 2"/>
            <p:cNvPicPr/>
            <p:nvPr/>
          </p:nvPicPr>
          <p:blipFill>
            <a:blip r:embed="rId2"/>
            <a:stretch/>
          </p:blipFill>
          <p:spPr>
            <a:xfrm>
              <a:off x="1368000" y="2262600"/>
              <a:ext cx="3927960" cy="2714400"/>
            </a:xfrm>
            <a:prstGeom prst="rect">
              <a:avLst/>
            </a:prstGeom>
            <a:ln w="31750">
              <a:noFill/>
            </a:ln>
          </p:spPr>
        </p:pic>
        <p:sp>
          <p:nvSpPr>
            <p:cNvPr id="219" name="직사각형 10"/>
            <p:cNvSpPr/>
            <p:nvPr/>
          </p:nvSpPr>
          <p:spPr>
            <a:xfrm>
              <a:off x="2153520" y="2594880"/>
              <a:ext cx="2356920" cy="135684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0" name="그룹 2"/>
          <p:cNvGrpSpPr/>
          <p:nvPr/>
        </p:nvGrpSpPr>
        <p:grpSpPr>
          <a:xfrm>
            <a:off x="6454800" y="2262600"/>
            <a:ext cx="4597560" cy="3571560"/>
            <a:chOff x="6454800" y="2262600"/>
            <a:chExt cx="4597560" cy="3571560"/>
          </a:xfrm>
        </p:grpSpPr>
        <p:pic>
          <p:nvPicPr>
            <p:cNvPr id="221" name="Picture 3"/>
            <p:cNvPicPr/>
            <p:nvPr/>
          </p:nvPicPr>
          <p:blipFill>
            <a:blip r:embed="rId3"/>
            <a:srcRect r="7210"/>
            <a:stretch/>
          </p:blipFill>
          <p:spPr>
            <a:xfrm>
              <a:off x="6454800" y="2262600"/>
              <a:ext cx="4597560" cy="3571560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222" name="타원 11"/>
            <p:cNvSpPr/>
            <p:nvPr/>
          </p:nvSpPr>
          <p:spPr>
            <a:xfrm>
              <a:off x="7143480" y="2441160"/>
              <a:ext cx="3428640" cy="321444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3" name="직사각형 16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04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24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1:1 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문의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225" name="직사각형 13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TextBox 15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Part1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ADMIN</a:t>
            </a:r>
            <a:endParaRPr lang="en-US" sz="1200" b="0" strike="noStrike" spc="-1">
              <a:latin typeface="맑은 고딕"/>
            </a:endParaRPr>
          </a:p>
        </p:txBody>
      </p:sp>
      <p:sp>
        <p:nvSpPr>
          <p:cNvPr id="227" name="모서리가 접힌 도형 10"/>
          <p:cNvSpPr/>
          <p:nvPr/>
        </p:nvSpPr>
        <p:spPr>
          <a:xfrm>
            <a:off x="1738080" y="5415480"/>
            <a:ext cx="3082320" cy="1193760"/>
          </a:xfrm>
          <a:prstGeom prst="foldedCorner">
            <a:avLst>
              <a:gd name="adj" fmla="val 24405"/>
            </a:avLst>
          </a:prstGeom>
          <a:solidFill>
            <a:schemeClr val="bg1"/>
          </a:solidFill>
          <a:ln w="41275" cap="rnd">
            <a:solidFill>
              <a:srgbClr val="1F3460"/>
            </a:solidFill>
            <a:round/>
          </a:ln>
          <a:effectLst>
            <a:outerShdw blurRad="50760" dist="5076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ko-KR" sz="1700" b="1" strike="noStrike" spc="-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비밀글</a:t>
            </a:r>
            <a:r>
              <a:rPr lang="ko-KR" sz="17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설정 시</a:t>
            </a:r>
            <a:endParaRPr lang="en-US" sz="17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  <a:buNone/>
            </a:pPr>
            <a:r>
              <a:rPr lang="ko-KR" sz="17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관리자와 작성자만 열람 가능</a:t>
            </a:r>
            <a:endParaRPr lang="en-US" sz="17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7"/>
          <p:cNvGrpSpPr/>
          <p:nvPr/>
        </p:nvGrpSpPr>
        <p:grpSpPr>
          <a:xfrm>
            <a:off x="2304360" y="1775160"/>
            <a:ext cx="7582680" cy="4232520"/>
            <a:chOff x="2304360" y="1775160"/>
            <a:chExt cx="7582680" cy="4232520"/>
          </a:xfrm>
        </p:grpSpPr>
        <p:pic>
          <p:nvPicPr>
            <p:cNvPr id="229" name="Picture 3"/>
            <p:cNvPicPr/>
            <p:nvPr/>
          </p:nvPicPr>
          <p:blipFill>
            <a:blip r:embed="rId2"/>
            <a:stretch/>
          </p:blipFill>
          <p:spPr>
            <a:xfrm>
              <a:off x="2304360" y="1775160"/>
              <a:ext cx="7582680" cy="4232520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230" name="타원 6"/>
            <p:cNvSpPr/>
            <p:nvPr/>
          </p:nvSpPr>
          <p:spPr>
            <a:xfrm>
              <a:off x="7486560" y="5072040"/>
              <a:ext cx="2162880" cy="90684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1" name="직사각형 10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04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32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1:1 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문의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233" name="직사각형 8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TextBox 9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Part1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ADMIN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그룹 3"/>
          <p:cNvGrpSpPr/>
          <p:nvPr/>
        </p:nvGrpSpPr>
        <p:grpSpPr>
          <a:xfrm>
            <a:off x="877320" y="2256120"/>
            <a:ext cx="3928680" cy="3714840"/>
            <a:chOff x="877320" y="2256120"/>
            <a:chExt cx="3928680" cy="3714840"/>
          </a:xfrm>
        </p:grpSpPr>
        <p:pic>
          <p:nvPicPr>
            <p:cNvPr id="236" name="Picture 2"/>
            <p:cNvPicPr/>
            <p:nvPr/>
          </p:nvPicPr>
          <p:blipFill>
            <a:blip r:embed="rId2"/>
            <a:srcRect l="7180" t="37428" r="59315" b="16988"/>
            <a:stretch/>
          </p:blipFill>
          <p:spPr>
            <a:xfrm>
              <a:off x="877320" y="2256120"/>
              <a:ext cx="3928680" cy="3532680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237" name="타원 5"/>
            <p:cNvSpPr/>
            <p:nvPr/>
          </p:nvSpPr>
          <p:spPr>
            <a:xfrm>
              <a:off x="1368360" y="2703240"/>
              <a:ext cx="2993040" cy="326772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8" name="그룹 6"/>
          <p:cNvGrpSpPr/>
          <p:nvPr/>
        </p:nvGrpSpPr>
        <p:grpSpPr>
          <a:xfrm>
            <a:off x="5436360" y="2256120"/>
            <a:ext cx="2285640" cy="3857400"/>
            <a:chOff x="5436360" y="2256120"/>
            <a:chExt cx="2285640" cy="3857400"/>
          </a:xfrm>
        </p:grpSpPr>
        <p:pic>
          <p:nvPicPr>
            <p:cNvPr id="239" name="Picture 2"/>
            <p:cNvPicPr/>
            <p:nvPr/>
          </p:nvPicPr>
          <p:blipFill>
            <a:blip r:embed="rId2"/>
            <a:srcRect l="74986" t="27171" r="2677" b="16988"/>
            <a:stretch/>
          </p:blipFill>
          <p:spPr>
            <a:xfrm>
              <a:off x="5436360" y="2256120"/>
              <a:ext cx="2285640" cy="3857400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240" name="타원 8"/>
            <p:cNvSpPr/>
            <p:nvPr/>
          </p:nvSpPr>
          <p:spPr>
            <a:xfrm>
              <a:off x="6252840" y="3830760"/>
              <a:ext cx="1142640" cy="110196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1" name="직사각형 14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04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42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1:1 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문의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243" name="직사각형 16"/>
          <p:cNvSpPr/>
          <p:nvPr/>
        </p:nvSpPr>
        <p:spPr>
          <a:xfrm>
            <a:off x="8389800" y="3346920"/>
            <a:ext cx="3251160" cy="1163520"/>
          </a:xfrm>
          <a:prstGeom prst="rect">
            <a:avLst/>
          </a:prstGeom>
          <a:solidFill>
            <a:schemeClr val="bg1"/>
          </a:solidFill>
          <a:ln w="41275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답변 시</a:t>
            </a:r>
            <a:endParaRPr lang="en-US" sz="18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답변완료 처리됨</a:t>
            </a:r>
            <a:endParaRPr lang="en-US" sz="18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4" name="직사각형 10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TextBox 11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Part1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ADMIN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선 연결선 6"/>
          <p:cNvSpPr/>
          <p:nvPr/>
        </p:nvSpPr>
        <p:spPr>
          <a:xfrm>
            <a:off x="2922840" y="3575520"/>
            <a:ext cx="2808000" cy="360"/>
          </a:xfrm>
          <a:prstGeom prst="line">
            <a:avLst/>
          </a:prstGeom>
          <a:ln w="22225">
            <a:solidFill>
              <a:srgbClr val="4472C4">
                <a:lumMod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직사각형 26"/>
          <p:cNvSpPr/>
          <p:nvPr/>
        </p:nvSpPr>
        <p:spPr>
          <a:xfrm>
            <a:off x="0" y="0"/>
            <a:ext cx="96948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TextBox 27"/>
          <p:cNvSpPr/>
          <p:nvPr/>
        </p:nvSpPr>
        <p:spPr>
          <a:xfrm rot="5400000">
            <a:off x="-996718" y="1859330"/>
            <a:ext cx="2968675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중고 거래 사이트 </a:t>
            </a:r>
            <a:r>
              <a:rPr lang="en-US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CONO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1" name="TextBox 28"/>
          <p:cNvSpPr/>
          <p:nvPr/>
        </p:nvSpPr>
        <p:spPr>
          <a:xfrm>
            <a:off x="2647119" y="2140920"/>
            <a:ext cx="3352241" cy="13295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200000"/>
              </a:lnSpc>
              <a:buNone/>
            </a:pPr>
            <a:r>
              <a:rPr lang="en-US" sz="48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endParaRPr lang="en-US" sz="48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2" name="TextBox 29"/>
          <p:cNvSpPr/>
          <p:nvPr/>
        </p:nvSpPr>
        <p:spPr>
          <a:xfrm>
            <a:off x="7846200" y="1790280"/>
            <a:ext cx="2295000" cy="344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343080" indent="-343080">
              <a:lnSpc>
                <a:spcPct val="200000"/>
              </a:lnSpc>
              <a:buClr>
                <a:srgbClr val="203864"/>
              </a:buClr>
              <a:buFont typeface="StarSymbol"/>
              <a:buAutoNum type="arabicPeriod"/>
            </a:pPr>
            <a:r>
              <a:rPr lang="ko-KR" sz="22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</a:t>
            </a:r>
            <a:endParaRPr lang="en-US" sz="22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3080" indent="-343080">
              <a:lnSpc>
                <a:spcPct val="200000"/>
              </a:lnSpc>
              <a:buClr>
                <a:srgbClr val="203864"/>
              </a:buClr>
              <a:buFont typeface="StarSymbol"/>
              <a:buAutoNum type="arabicPeriod"/>
            </a:pPr>
            <a:r>
              <a:rPr lang="ko-KR" sz="22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</a:t>
            </a:r>
            <a:endParaRPr lang="en-US" sz="22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3080" indent="-343080">
              <a:lnSpc>
                <a:spcPct val="200000"/>
              </a:lnSpc>
              <a:buClr>
                <a:srgbClr val="203864"/>
              </a:buClr>
              <a:buFont typeface="StarSymbol"/>
              <a:buAutoNum type="arabicPeriod"/>
            </a:pPr>
            <a:r>
              <a:rPr lang="ko-KR" sz="22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보완 사항</a:t>
            </a:r>
            <a:endParaRPr lang="en-US" sz="22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3080" indent="-343080">
              <a:lnSpc>
                <a:spcPct val="200000"/>
              </a:lnSpc>
              <a:buClr>
                <a:srgbClr val="203864"/>
              </a:buClr>
              <a:buFont typeface="StarSymbol"/>
              <a:buAutoNum type="arabicPeriod"/>
            </a:pPr>
            <a:r>
              <a:rPr lang="ko-KR" sz="22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</a:t>
            </a:r>
            <a:endParaRPr lang="en-US" sz="22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3080" indent="-343080">
              <a:lnSpc>
                <a:spcPct val="200000"/>
              </a:lnSpc>
              <a:buClr>
                <a:srgbClr val="203864"/>
              </a:buClr>
              <a:buFont typeface="StarSymbol"/>
              <a:buAutoNum type="arabicPeriod"/>
            </a:pPr>
            <a:r>
              <a:rPr lang="en-US" sz="22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endParaRPr lang="en-US" sz="22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"/>
          <p:cNvPicPr/>
          <p:nvPr/>
        </p:nvPicPr>
        <p:blipFill>
          <a:blip r:embed="rId2"/>
          <a:srcRect t="11413" r="33990" b="1548"/>
          <a:stretch/>
        </p:blipFill>
        <p:spPr>
          <a:xfrm>
            <a:off x="907560" y="1616400"/>
            <a:ext cx="6105600" cy="4713840"/>
          </a:xfrm>
          <a:prstGeom prst="rect">
            <a:avLst/>
          </a:prstGeom>
          <a:ln w="9525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47" name="Picture 3"/>
          <p:cNvPicPr/>
          <p:nvPr/>
        </p:nvPicPr>
        <p:blipFill>
          <a:blip r:embed="rId3"/>
          <a:srcRect l="6155" t="5659" r="6155"/>
          <a:stretch/>
        </p:blipFill>
        <p:spPr>
          <a:xfrm>
            <a:off x="6575760" y="227520"/>
            <a:ext cx="5286240" cy="6491880"/>
          </a:xfrm>
          <a:prstGeom prst="rect">
            <a:avLst/>
          </a:prstGeom>
          <a:ln w="9525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48" name="직사각형 9"/>
          <p:cNvSpPr/>
          <p:nvPr/>
        </p:nvSpPr>
        <p:spPr>
          <a:xfrm>
            <a:off x="1330920" y="5491080"/>
            <a:ext cx="1642680" cy="7855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직사각형 10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05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50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신고하기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251" name="직사각형 13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TextBox 14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Part1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ADMIN</a:t>
            </a:r>
            <a:endParaRPr lang="en-US" sz="1200" b="0" strike="noStrike" spc="-1">
              <a:latin typeface="맑은 고딕"/>
            </a:endParaRPr>
          </a:p>
        </p:txBody>
      </p:sp>
      <p:sp>
        <p:nvSpPr>
          <p:cNvPr id="253" name="직선 화살표 연결선 12"/>
          <p:cNvSpPr/>
          <p:nvPr/>
        </p:nvSpPr>
        <p:spPr>
          <a:xfrm flipV="1">
            <a:off x="2973960" y="4231440"/>
            <a:ext cx="3601440" cy="165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직사각형 5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05</a:t>
            </a:r>
            <a:endParaRPr lang="en-US" sz="3300" b="0" strike="noStrike" spc="-1">
              <a:latin typeface="맑은 고딕"/>
            </a:endParaRPr>
          </a:p>
        </p:txBody>
      </p:sp>
      <p:pic>
        <p:nvPicPr>
          <p:cNvPr id="255" name="Picture 3"/>
          <p:cNvPicPr/>
          <p:nvPr/>
        </p:nvPicPr>
        <p:blipFill>
          <a:blip r:embed="rId2"/>
          <a:stretch/>
        </p:blipFill>
        <p:spPr>
          <a:xfrm>
            <a:off x="1954440" y="1878120"/>
            <a:ext cx="3943800" cy="4106160"/>
          </a:xfrm>
          <a:prstGeom prst="rect">
            <a:avLst/>
          </a:prstGeom>
          <a:ln w="9525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56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신고하기</a:t>
            </a:r>
            <a:endParaRPr lang="en-US" sz="2700" b="0" strike="noStrike" spc="-1">
              <a:latin typeface="맑은 고딕"/>
            </a:endParaRPr>
          </a:p>
        </p:txBody>
      </p:sp>
      <p:grpSp>
        <p:nvGrpSpPr>
          <p:cNvPr id="257" name="그룹 12"/>
          <p:cNvGrpSpPr/>
          <p:nvPr/>
        </p:nvGrpSpPr>
        <p:grpSpPr>
          <a:xfrm>
            <a:off x="7286760" y="1878120"/>
            <a:ext cx="2597760" cy="4258080"/>
            <a:chOff x="7286760" y="1878120"/>
            <a:chExt cx="2597760" cy="4258080"/>
          </a:xfrm>
        </p:grpSpPr>
        <p:pic>
          <p:nvPicPr>
            <p:cNvPr id="258" name="Picture 2"/>
            <p:cNvPicPr/>
            <p:nvPr/>
          </p:nvPicPr>
          <p:blipFill>
            <a:blip r:embed="rId3"/>
            <a:stretch/>
          </p:blipFill>
          <p:spPr>
            <a:xfrm>
              <a:off x="7286760" y="1878120"/>
              <a:ext cx="2597760" cy="4258080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259" name="직사각형 10"/>
            <p:cNvSpPr/>
            <p:nvPr/>
          </p:nvSpPr>
          <p:spPr>
            <a:xfrm>
              <a:off x="8315280" y="2480760"/>
              <a:ext cx="1176480" cy="66924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타원 11"/>
            <p:cNvSpPr/>
            <p:nvPr/>
          </p:nvSpPr>
          <p:spPr>
            <a:xfrm>
              <a:off x="7465320" y="3752640"/>
              <a:ext cx="1045800" cy="103248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1" name="직사각형 17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TextBox 18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Part1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ADMIN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50000"/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직선 연결선 6"/>
          <p:cNvSpPr/>
          <p:nvPr/>
        </p:nvSpPr>
        <p:spPr>
          <a:xfrm>
            <a:off x="3948480" y="3712680"/>
            <a:ext cx="4802040" cy="360"/>
          </a:xfrm>
          <a:prstGeom prst="line">
            <a:avLst/>
          </a:prstGeom>
          <a:ln w="22225">
            <a:solidFill>
              <a:srgbClr val="4472C4">
                <a:lumMod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직사각형 26"/>
          <p:cNvSpPr/>
          <p:nvPr/>
        </p:nvSpPr>
        <p:spPr>
          <a:xfrm>
            <a:off x="0" y="0"/>
            <a:ext cx="96948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TextBox 27"/>
          <p:cNvSpPr/>
          <p:nvPr/>
        </p:nvSpPr>
        <p:spPr>
          <a:xfrm rot="5400000">
            <a:off x="-966325" y="1859330"/>
            <a:ext cx="2907889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중고거래 사이트 </a:t>
            </a:r>
            <a:r>
              <a:rPr lang="en-US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CONO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6" name="TextBox 28"/>
          <p:cNvSpPr/>
          <p:nvPr/>
        </p:nvSpPr>
        <p:spPr>
          <a:xfrm>
            <a:off x="4249673" y="2221200"/>
            <a:ext cx="3969974" cy="12521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200000"/>
              </a:lnSpc>
              <a:buNone/>
            </a:pPr>
            <a:r>
              <a:rPr lang="en-US" sz="45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 </a:t>
            </a:r>
            <a:r>
              <a:rPr lang="ko-KR" sz="45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판매자 역할</a:t>
            </a:r>
            <a:endParaRPr lang="en-US" sz="45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직사각형 2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01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68" name="제목 3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내 상점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269" name="내용 개체 틀 2"/>
          <p:cNvPicPr/>
          <p:nvPr/>
        </p:nvPicPr>
        <p:blipFill>
          <a:blip r:embed="rId2"/>
          <a:stretch/>
        </p:blipFill>
        <p:spPr>
          <a:xfrm>
            <a:off x="665280" y="1581120"/>
            <a:ext cx="11278800" cy="465732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70" name="타원 12"/>
          <p:cNvSpPr/>
          <p:nvPr/>
        </p:nvSpPr>
        <p:spPr>
          <a:xfrm>
            <a:off x="10411920" y="2162520"/>
            <a:ext cx="1382400" cy="1174320"/>
          </a:xfrm>
          <a:prstGeom prst="ellipse">
            <a:avLst/>
          </a:prstGeom>
          <a:noFill/>
          <a:ln w="31750">
            <a:solidFill>
              <a:srgbClr val="FF0000">
                <a:alpha val="9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직사각형 15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TextBox 2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직사각형 1"/>
          <p:cNvSpPr/>
          <p:nvPr/>
        </p:nvSpPr>
        <p:spPr>
          <a:xfrm>
            <a:off x="513360" y="199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01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74" name="제목 2"/>
          <p:cNvSpPr/>
          <p:nvPr/>
        </p:nvSpPr>
        <p:spPr>
          <a:xfrm>
            <a:off x="1504080" y="162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내 상점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275" name="그림 8"/>
          <p:cNvPicPr/>
          <p:nvPr/>
        </p:nvPicPr>
        <p:blipFill>
          <a:blip r:embed="rId2"/>
          <a:stretch/>
        </p:blipFill>
        <p:spPr>
          <a:xfrm>
            <a:off x="1523880" y="1076040"/>
            <a:ext cx="9478080" cy="556704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24000"/>
              </a:srgbClr>
            </a:outerShdw>
          </a:effectLst>
        </p:spPr>
      </p:pic>
      <p:sp>
        <p:nvSpPr>
          <p:cNvPr id="276" name="위로 굽은 화살표 2"/>
          <p:cNvSpPr/>
          <p:nvPr/>
        </p:nvSpPr>
        <p:spPr>
          <a:xfrm>
            <a:off x="5694120" y="3433320"/>
            <a:ext cx="1452240" cy="80856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타원 13"/>
          <p:cNvSpPr/>
          <p:nvPr/>
        </p:nvSpPr>
        <p:spPr>
          <a:xfrm>
            <a:off x="1459440" y="3659760"/>
            <a:ext cx="1129320" cy="9558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8" name="그림 9"/>
          <p:cNvPicPr/>
          <p:nvPr/>
        </p:nvPicPr>
        <p:blipFill>
          <a:blip r:embed="rId3"/>
          <a:stretch/>
        </p:blipFill>
        <p:spPr>
          <a:xfrm>
            <a:off x="4932360" y="1916280"/>
            <a:ext cx="4772160" cy="135576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79" name="직사각형 21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TextBox 1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직사각형 22"/>
          <p:cNvSpPr/>
          <p:nvPr/>
        </p:nvSpPr>
        <p:spPr>
          <a:xfrm>
            <a:off x="533520" y="22896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02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82" name="제목 5"/>
          <p:cNvSpPr/>
          <p:nvPr/>
        </p:nvSpPr>
        <p:spPr>
          <a:xfrm>
            <a:off x="1523880" y="19188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상품 등록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283" name="내용 개체 틀 1"/>
          <p:cNvPicPr/>
          <p:nvPr/>
        </p:nvPicPr>
        <p:blipFill>
          <a:blip r:embed="rId2"/>
          <a:stretch/>
        </p:blipFill>
        <p:spPr>
          <a:xfrm>
            <a:off x="2209680" y="1060200"/>
            <a:ext cx="8335440" cy="560556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84" name="직사각형 23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TextBox 4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  <p:pic>
        <p:nvPicPr>
          <p:cNvPr id="286" name="그림 285"/>
          <p:cNvPicPr/>
          <p:nvPr/>
        </p:nvPicPr>
        <p:blipFill>
          <a:blip r:embed="rId3"/>
          <a:stretch/>
        </p:blipFill>
        <p:spPr>
          <a:xfrm>
            <a:off x="6585120" y="4520520"/>
            <a:ext cx="3960000" cy="1959480"/>
          </a:xfrm>
          <a:prstGeom prst="rect">
            <a:avLst/>
          </a:prstGeom>
          <a:ln w="0">
            <a:noFill/>
          </a:ln>
        </p:spPr>
      </p:pic>
      <p:sp>
        <p:nvSpPr>
          <p:cNvPr id="287" name="오른쪽 화살표 5"/>
          <p:cNvSpPr/>
          <p:nvPr/>
        </p:nvSpPr>
        <p:spPr>
          <a:xfrm>
            <a:off x="5220000" y="5812200"/>
            <a:ext cx="1204560" cy="307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222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9"/>
          <p:cNvSpPr/>
          <p:nvPr/>
        </p:nvSpPr>
        <p:spPr>
          <a:xfrm>
            <a:off x="514440" y="26424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02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89" name="제목 4"/>
          <p:cNvSpPr/>
          <p:nvPr/>
        </p:nvSpPr>
        <p:spPr>
          <a:xfrm>
            <a:off x="1504800" y="22716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상품 등록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290" name="Picture 7" descr="C:\Users\82105\Desktop\피피티 캡쳐\상품등록_제목.PNG"/>
          <p:cNvPicPr/>
          <p:nvPr/>
        </p:nvPicPr>
        <p:blipFill>
          <a:blip r:embed="rId2"/>
          <a:stretch/>
        </p:blipFill>
        <p:spPr>
          <a:xfrm>
            <a:off x="1938240" y="1843560"/>
            <a:ext cx="6438600" cy="482220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23000"/>
              </a:srgbClr>
            </a:outerShdw>
          </a:effectLst>
        </p:spPr>
      </p:pic>
      <p:sp>
        <p:nvSpPr>
          <p:cNvPr id="291" name="타원 14"/>
          <p:cNvSpPr/>
          <p:nvPr/>
        </p:nvSpPr>
        <p:spPr>
          <a:xfrm>
            <a:off x="6140160" y="2347560"/>
            <a:ext cx="863640" cy="79164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Picture 8"/>
          <p:cNvPicPr/>
          <p:nvPr/>
        </p:nvPicPr>
        <p:blipFill>
          <a:blip r:embed="rId3"/>
          <a:stretch/>
        </p:blipFill>
        <p:spPr>
          <a:xfrm>
            <a:off x="5382360" y="504000"/>
            <a:ext cx="5077440" cy="145692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93" name="위로 굽은 화살표 1"/>
          <p:cNvSpPr/>
          <p:nvPr/>
        </p:nvSpPr>
        <p:spPr>
          <a:xfrm>
            <a:off x="7486920" y="2106720"/>
            <a:ext cx="1295640" cy="7916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4" name="Picture 9" descr="C:\Users\82105\Desktop\피피티 캡쳐\상품등록_카테고리필수(js).png"/>
          <p:cNvPicPr/>
          <p:nvPr/>
        </p:nvPicPr>
        <p:blipFill>
          <a:blip r:embed="rId4"/>
          <a:stretch/>
        </p:blipFill>
        <p:spPr>
          <a:xfrm>
            <a:off x="6687720" y="4896720"/>
            <a:ext cx="5182560" cy="159012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95" name="직사각형 30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TextBox 17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직사각형 34"/>
          <p:cNvSpPr/>
          <p:nvPr/>
        </p:nvSpPr>
        <p:spPr>
          <a:xfrm>
            <a:off x="533520" y="22104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02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98" name="제목 7"/>
          <p:cNvSpPr/>
          <p:nvPr/>
        </p:nvSpPr>
        <p:spPr>
          <a:xfrm>
            <a:off x="1476720" y="1854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상품 등록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299" name="직사각형 35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TextBox 20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  <p:grpSp>
        <p:nvGrpSpPr>
          <p:cNvPr id="301" name="그룹 4"/>
          <p:cNvGrpSpPr/>
          <p:nvPr/>
        </p:nvGrpSpPr>
        <p:grpSpPr>
          <a:xfrm>
            <a:off x="1260000" y="1058040"/>
            <a:ext cx="10555560" cy="5799960"/>
            <a:chOff x="1260000" y="1058040"/>
            <a:chExt cx="10555560" cy="5799960"/>
          </a:xfrm>
        </p:grpSpPr>
        <p:sp>
          <p:nvSpPr>
            <p:cNvPr id="302" name="오른쪽 화살표 7"/>
            <p:cNvSpPr/>
            <p:nvPr/>
          </p:nvSpPr>
          <p:spPr>
            <a:xfrm>
              <a:off x="4714200" y="1688760"/>
              <a:ext cx="1141560" cy="450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" name="타원 15"/>
            <p:cNvSpPr/>
            <p:nvPr/>
          </p:nvSpPr>
          <p:spPr>
            <a:xfrm>
              <a:off x="3148200" y="1416240"/>
              <a:ext cx="1053360" cy="97452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" name="타원 16"/>
            <p:cNvSpPr/>
            <p:nvPr/>
          </p:nvSpPr>
          <p:spPr>
            <a:xfrm>
              <a:off x="3148200" y="1416240"/>
              <a:ext cx="1053360" cy="97452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" name="타원 17"/>
            <p:cNvSpPr/>
            <p:nvPr/>
          </p:nvSpPr>
          <p:spPr>
            <a:xfrm>
              <a:off x="2597760" y="3274200"/>
              <a:ext cx="2051640" cy="221652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6" name="그림 1"/>
            <p:cNvPicPr/>
            <p:nvPr/>
          </p:nvPicPr>
          <p:blipFill>
            <a:blip r:embed="rId2"/>
            <a:stretch/>
          </p:blipFill>
          <p:spPr>
            <a:xfrm>
              <a:off x="1260000" y="1058040"/>
              <a:ext cx="10555560" cy="5799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7" name="타원 18"/>
            <p:cNvSpPr/>
            <p:nvPr/>
          </p:nvSpPr>
          <p:spPr>
            <a:xfrm>
              <a:off x="2598480" y="3327840"/>
              <a:ext cx="1815480" cy="183204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" name="오른쪽 화살표 9"/>
            <p:cNvSpPr/>
            <p:nvPr/>
          </p:nvSpPr>
          <p:spPr>
            <a:xfrm>
              <a:off x="4993560" y="1413720"/>
              <a:ext cx="1341360" cy="72468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222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9" name="직사각형 39"/>
          <p:cNvSpPr/>
          <p:nvPr/>
        </p:nvSpPr>
        <p:spPr>
          <a:xfrm>
            <a:off x="3037680" y="1954080"/>
            <a:ext cx="1136880" cy="360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직사각형 40"/>
          <p:cNvSpPr/>
          <p:nvPr/>
        </p:nvSpPr>
        <p:spPr>
          <a:xfrm>
            <a:off x="533520" y="280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03</a:t>
            </a:r>
            <a:endParaRPr lang="en-US" sz="3300" b="0" strike="noStrike" spc="-1">
              <a:latin typeface="맑은 고딕"/>
            </a:endParaRPr>
          </a:p>
        </p:txBody>
      </p:sp>
      <p:pic>
        <p:nvPicPr>
          <p:cNvPr id="311" name="Picture 1" descr="C:\Users\82105\Desktop\피피티 캡쳐\상품관리_필터_검색.PNG"/>
          <p:cNvPicPr/>
          <p:nvPr/>
        </p:nvPicPr>
        <p:blipFill>
          <a:blip r:embed="rId2"/>
          <a:stretch/>
        </p:blipFill>
        <p:spPr>
          <a:xfrm>
            <a:off x="1657800" y="3524400"/>
            <a:ext cx="9924120" cy="3094920"/>
          </a:xfrm>
          <a:prstGeom prst="rect">
            <a:avLst/>
          </a:prstGeom>
          <a:ln w="0">
            <a:noFill/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312" name="Picture 11" descr="C:\Users\82105\Desktop\피피티 캡쳐\상품관리.PNG"/>
          <p:cNvPicPr/>
          <p:nvPr/>
        </p:nvPicPr>
        <p:blipFill>
          <a:blip r:embed="rId3"/>
          <a:stretch/>
        </p:blipFill>
        <p:spPr>
          <a:xfrm>
            <a:off x="1606680" y="422280"/>
            <a:ext cx="10051560" cy="3673440"/>
          </a:xfrm>
          <a:prstGeom prst="rect">
            <a:avLst/>
          </a:prstGeom>
          <a:ln w="0">
            <a:noFill/>
          </a:ln>
        </p:spPr>
      </p:pic>
      <p:sp>
        <p:nvSpPr>
          <p:cNvPr id="313" name="타원 19"/>
          <p:cNvSpPr/>
          <p:nvPr/>
        </p:nvSpPr>
        <p:spPr>
          <a:xfrm>
            <a:off x="6833520" y="4241880"/>
            <a:ext cx="958320" cy="5724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타원 20"/>
          <p:cNvSpPr/>
          <p:nvPr/>
        </p:nvSpPr>
        <p:spPr>
          <a:xfrm>
            <a:off x="6726960" y="1119240"/>
            <a:ext cx="958320" cy="5724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직사각형 41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TextBox 21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그룹 9"/>
          <p:cNvGrpSpPr/>
          <p:nvPr/>
        </p:nvGrpSpPr>
        <p:grpSpPr>
          <a:xfrm>
            <a:off x="1340640" y="1184760"/>
            <a:ext cx="10197360" cy="5672880"/>
            <a:chOff x="1340640" y="1184760"/>
            <a:chExt cx="10197360" cy="5672880"/>
          </a:xfrm>
        </p:grpSpPr>
        <p:pic>
          <p:nvPicPr>
            <p:cNvPr id="318" name="Picture 13" descr="C:\Users\82105\Desktop\피피티 캡쳐\상품 상세 관리_판매자.PNG"/>
            <p:cNvPicPr/>
            <p:nvPr/>
          </p:nvPicPr>
          <p:blipFill>
            <a:blip r:embed="rId2"/>
            <a:stretch/>
          </p:blipFill>
          <p:spPr>
            <a:xfrm>
              <a:off x="1374480" y="1184760"/>
              <a:ext cx="10056600" cy="5672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9" name="Picture 15" descr="C:\Users\82105\Desktop\KakaoTalk_20220626_153752293.png"/>
            <p:cNvPicPr/>
            <p:nvPr/>
          </p:nvPicPr>
          <p:blipFill>
            <a:blip r:embed="rId3"/>
            <a:stretch/>
          </p:blipFill>
          <p:spPr>
            <a:xfrm>
              <a:off x="1340640" y="1217520"/>
              <a:ext cx="6286680" cy="4513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0" name="직사각형 42"/>
            <p:cNvSpPr/>
            <p:nvPr/>
          </p:nvSpPr>
          <p:spPr>
            <a:xfrm>
              <a:off x="5659200" y="4858920"/>
              <a:ext cx="5878800" cy="9367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1" name="타원 21"/>
            <p:cNvSpPr/>
            <p:nvPr/>
          </p:nvSpPr>
          <p:spPr>
            <a:xfrm>
              <a:off x="4615560" y="3268440"/>
              <a:ext cx="992880" cy="92592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2" name="직사각형 43"/>
          <p:cNvSpPr/>
          <p:nvPr/>
        </p:nvSpPr>
        <p:spPr>
          <a:xfrm>
            <a:off x="524520" y="28152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03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23" name="제목 6"/>
          <p:cNvSpPr/>
          <p:nvPr/>
        </p:nvSpPr>
        <p:spPr>
          <a:xfrm>
            <a:off x="1515240" y="24444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상품 상세 관리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324" name="직사각형 44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TextBox 22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en-US" sz="33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4" name="제목 1"/>
          <p:cNvSpPr/>
          <p:nvPr/>
        </p:nvSpPr>
        <p:spPr>
          <a:xfrm>
            <a:off x="1523880" y="334080"/>
            <a:ext cx="69836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700" b="1" strike="noStrike" spc="-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</a:t>
            </a:r>
            <a:r>
              <a:rPr lang="ko-KR" sz="2700" b="1" strike="noStrike" spc="-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</a:t>
            </a:r>
            <a:endParaRPr lang="en-US" sz="27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5" name="그림 20"/>
          <p:cNvPicPr/>
          <p:nvPr/>
        </p:nvPicPr>
        <p:blipFill>
          <a:blip r:embed="rId2"/>
          <a:stretch/>
        </p:blipFill>
        <p:spPr>
          <a:xfrm>
            <a:off x="1624680" y="492480"/>
            <a:ext cx="1045080" cy="4600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642956920"/>
              </p:ext>
            </p:extLst>
          </p:nvPr>
        </p:nvGraphicFramePr>
        <p:xfrm>
          <a:off x="304920" y="1265040"/>
          <a:ext cx="6237000" cy="5015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6" name="TextBox 7"/>
          <p:cNvSpPr/>
          <p:nvPr/>
        </p:nvSpPr>
        <p:spPr>
          <a:xfrm>
            <a:off x="6654240" y="1796040"/>
            <a:ext cx="4528800" cy="374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2400" b="1" strike="noStrike" spc="-1" dirty="0">
                <a:solidFill>
                  <a:srgbClr val="C55A1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당근마켓</a:t>
            </a:r>
            <a:endParaRPr lang="en-US" sz="24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24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ko-KR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지역거래 </a:t>
            </a:r>
            <a:r>
              <a:rPr lang="en-US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판매자 온도</a:t>
            </a:r>
            <a:endParaRPr lang="en-US" sz="18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24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ko-KR" sz="2400" b="1" strike="noStrike" spc="-1" dirty="0">
                <a:solidFill>
                  <a:srgbClr val="C55A1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번개장터</a:t>
            </a:r>
            <a:endParaRPr lang="en-US" sz="24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ko-KR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 상점 </a:t>
            </a:r>
            <a:r>
              <a:rPr lang="en-US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sz="1800" b="1" strike="noStrike" spc="-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팔로우</a:t>
            </a:r>
            <a:r>
              <a:rPr lang="ko-KR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찜 </a:t>
            </a:r>
            <a:r>
              <a:rPr lang="en-US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최근 본 상품</a:t>
            </a:r>
            <a:endParaRPr lang="en-US" sz="18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ko-KR" sz="2400" b="1" strike="noStrike" spc="-1" dirty="0" err="1">
                <a:solidFill>
                  <a:srgbClr val="C55A1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아이디어스</a:t>
            </a:r>
            <a:endParaRPr lang="en-US" sz="24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12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메시지 </a:t>
            </a:r>
            <a:r>
              <a:rPr lang="en-US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쿠폰 </a:t>
            </a:r>
            <a:r>
              <a:rPr lang="en-US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sz="1800" b="1" strike="noStrike" spc="-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</a:t>
            </a:r>
            <a:endParaRPr lang="en-US" sz="18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그림 16"/>
          <p:cNvPicPr/>
          <p:nvPr/>
        </p:nvPicPr>
        <p:blipFill>
          <a:blip r:embed="rId2"/>
          <a:stretch/>
        </p:blipFill>
        <p:spPr>
          <a:xfrm>
            <a:off x="1630800" y="409680"/>
            <a:ext cx="8798760" cy="6333840"/>
          </a:xfrm>
          <a:prstGeom prst="rect">
            <a:avLst/>
          </a:prstGeom>
          <a:ln w="0">
            <a:noFill/>
          </a:ln>
        </p:spPr>
      </p:pic>
      <p:sp>
        <p:nvSpPr>
          <p:cNvPr id="327" name="직사각형 45"/>
          <p:cNvSpPr/>
          <p:nvPr/>
        </p:nvSpPr>
        <p:spPr>
          <a:xfrm>
            <a:off x="524520" y="28152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03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28" name="직사각형 46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TextBox 23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18"/>
          <p:cNvPicPr/>
          <p:nvPr/>
        </p:nvPicPr>
        <p:blipFill>
          <a:blip r:embed="rId2"/>
          <a:stretch/>
        </p:blipFill>
        <p:spPr>
          <a:xfrm>
            <a:off x="1933560" y="1029240"/>
            <a:ext cx="3742920" cy="5828400"/>
          </a:xfrm>
          <a:prstGeom prst="rect">
            <a:avLst/>
          </a:prstGeom>
          <a:ln w="0">
            <a:noFill/>
          </a:ln>
        </p:spPr>
      </p:pic>
      <p:pic>
        <p:nvPicPr>
          <p:cNvPr id="331" name="그림 19"/>
          <p:cNvPicPr/>
          <p:nvPr/>
        </p:nvPicPr>
        <p:blipFill>
          <a:blip r:embed="rId3"/>
          <a:stretch/>
        </p:blipFill>
        <p:spPr>
          <a:xfrm>
            <a:off x="7380000" y="1852920"/>
            <a:ext cx="4500000" cy="3007080"/>
          </a:xfrm>
          <a:prstGeom prst="rect">
            <a:avLst/>
          </a:prstGeom>
          <a:ln w="0">
            <a:noFill/>
          </a:ln>
        </p:spPr>
      </p:pic>
      <p:sp>
        <p:nvSpPr>
          <p:cNvPr id="332" name="오른쪽 화살표 10"/>
          <p:cNvSpPr/>
          <p:nvPr/>
        </p:nvSpPr>
        <p:spPr>
          <a:xfrm>
            <a:off x="5851440" y="3255840"/>
            <a:ext cx="1348560" cy="344160"/>
          </a:xfrm>
          <a:prstGeom prst="rightArrow">
            <a:avLst>
              <a:gd name="adj1" fmla="val 50000"/>
              <a:gd name="adj2" fmla="val 50000"/>
            </a:avLst>
          </a:prstGeom>
          <a:noFill/>
          <a:ln w="2222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직사각형 47"/>
          <p:cNvSpPr/>
          <p:nvPr/>
        </p:nvSpPr>
        <p:spPr>
          <a:xfrm>
            <a:off x="533520" y="26856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02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34" name="제목 9"/>
          <p:cNvSpPr/>
          <p:nvPr/>
        </p:nvSpPr>
        <p:spPr>
          <a:xfrm>
            <a:off x="1476720" y="23328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상품 정보 수정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335" name="직사각형 48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TextBox 24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그림 22"/>
          <p:cNvPicPr/>
          <p:nvPr/>
        </p:nvPicPr>
        <p:blipFill>
          <a:blip r:embed="rId2"/>
          <a:stretch/>
        </p:blipFill>
        <p:spPr>
          <a:xfrm>
            <a:off x="3457440" y="1190520"/>
            <a:ext cx="6133680" cy="528768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11000"/>
              </a:srgbClr>
            </a:outerShdw>
          </a:effectLst>
        </p:spPr>
      </p:pic>
      <p:sp>
        <p:nvSpPr>
          <p:cNvPr id="338" name="직사각형 49"/>
          <p:cNvSpPr/>
          <p:nvPr/>
        </p:nvSpPr>
        <p:spPr>
          <a:xfrm>
            <a:off x="533520" y="26856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02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39" name="제목 8"/>
          <p:cNvSpPr/>
          <p:nvPr/>
        </p:nvSpPr>
        <p:spPr>
          <a:xfrm>
            <a:off x="1476720" y="23328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상품 삭제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340" name="직사각형 50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TextBox 25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직사각형 51"/>
          <p:cNvSpPr/>
          <p:nvPr/>
        </p:nvSpPr>
        <p:spPr>
          <a:xfrm>
            <a:off x="533520" y="1594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04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43" name="제목 11"/>
          <p:cNvSpPr/>
          <p:nvPr/>
        </p:nvSpPr>
        <p:spPr>
          <a:xfrm>
            <a:off x="1523880" y="1224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4" name="그룹 15"/>
          <p:cNvGrpSpPr/>
          <p:nvPr/>
        </p:nvGrpSpPr>
        <p:grpSpPr>
          <a:xfrm>
            <a:off x="1440000" y="360000"/>
            <a:ext cx="10164960" cy="6294600"/>
            <a:chOff x="1440000" y="360000"/>
            <a:chExt cx="10164960" cy="6294600"/>
          </a:xfrm>
        </p:grpSpPr>
        <p:pic>
          <p:nvPicPr>
            <p:cNvPr id="345" name="Picture 16" descr="C:\Users\82105\Desktop\피피티 캡쳐\상품후기.PNG"/>
            <p:cNvPicPr/>
            <p:nvPr/>
          </p:nvPicPr>
          <p:blipFill>
            <a:blip r:embed="rId2"/>
            <a:stretch/>
          </p:blipFill>
          <p:spPr>
            <a:xfrm>
              <a:off x="1568880" y="360000"/>
              <a:ext cx="9758160" cy="629460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17000"/>
                </a:srgbClr>
              </a:outerShdw>
            </a:effectLst>
          </p:spPr>
        </p:pic>
        <p:sp>
          <p:nvSpPr>
            <p:cNvPr id="346" name="타원 22"/>
            <p:cNvSpPr/>
            <p:nvPr/>
          </p:nvSpPr>
          <p:spPr>
            <a:xfrm>
              <a:off x="10645560" y="3507120"/>
              <a:ext cx="959400" cy="678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" name="직사각형 52"/>
            <p:cNvSpPr/>
            <p:nvPr/>
          </p:nvSpPr>
          <p:spPr>
            <a:xfrm>
              <a:off x="1440000" y="5079240"/>
              <a:ext cx="10007640" cy="9082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" name="타원 23"/>
            <p:cNvSpPr/>
            <p:nvPr/>
          </p:nvSpPr>
          <p:spPr>
            <a:xfrm>
              <a:off x="1440000" y="767520"/>
              <a:ext cx="2057040" cy="9025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9" name="직사각형 53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TextBox 2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그룹 16"/>
          <p:cNvGrpSpPr/>
          <p:nvPr/>
        </p:nvGrpSpPr>
        <p:grpSpPr>
          <a:xfrm>
            <a:off x="1382040" y="336240"/>
            <a:ext cx="9442800" cy="6185520"/>
            <a:chOff x="1382040" y="336240"/>
            <a:chExt cx="9442800" cy="6185520"/>
          </a:xfrm>
        </p:grpSpPr>
        <p:pic>
          <p:nvPicPr>
            <p:cNvPr id="352" name="그림 23" descr="텍스트이(가) 표시된 사진&#10;&#10;자동 생성된 설명"/>
            <p:cNvPicPr/>
            <p:nvPr/>
          </p:nvPicPr>
          <p:blipFill>
            <a:blip r:embed="rId2"/>
            <a:stretch/>
          </p:blipFill>
          <p:spPr>
            <a:xfrm>
              <a:off x="1397160" y="3684600"/>
              <a:ext cx="9427680" cy="283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3" name="그림 24" descr="텍스트이(가) 표시된 사진&#10;&#10;자동 생성된 설명"/>
            <p:cNvPicPr/>
            <p:nvPr/>
          </p:nvPicPr>
          <p:blipFill>
            <a:blip r:embed="rId3"/>
            <a:stretch/>
          </p:blipFill>
          <p:spPr>
            <a:xfrm>
              <a:off x="1382040" y="336240"/>
              <a:ext cx="9427680" cy="4169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4" name="타원 24"/>
            <p:cNvSpPr/>
            <p:nvPr/>
          </p:nvSpPr>
          <p:spPr>
            <a:xfrm>
              <a:off x="5124240" y="1185120"/>
              <a:ext cx="1943280" cy="11052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" name="타원 25"/>
            <p:cNvSpPr/>
            <p:nvPr/>
          </p:nvSpPr>
          <p:spPr>
            <a:xfrm>
              <a:off x="4992480" y="4735080"/>
              <a:ext cx="2134440" cy="93492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6" name="직사각형 54"/>
          <p:cNvSpPr/>
          <p:nvPr/>
        </p:nvSpPr>
        <p:spPr>
          <a:xfrm>
            <a:off x="334800" y="22896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04</a:t>
            </a:r>
            <a:endParaRPr lang="en-US" sz="3300" b="0" strike="noStrike" spc="-1">
              <a:latin typeface="맑은 고딕"/>
            </a:endParaRPr>
          </a:p>
        </p:txBody>
      </p:sp>
      <p:pic>
        <p:nvPicPr>
          <p:cNvPr id="357" name="그림 356"/>
          <p:cNvPicPr/>
          <p:nvPr/>
        </p:nvPicPr>
        <p:blipFill>
          <a:blip r:embed="rId4"/>
          <a:stretch/>
        </p:blipFill>
        <p:spPr>
          <a:xfrm flipH="1">
            <a:off x="8431920" y="2592000"/>
            <a:ext cx="119880" cy="180000"/>
          </a:xfrm>
          <a:prstGeom prst="rect">
            <a:avLst/>
          </a:prstGeom>
          <a:ln w="0">
            <a:noFill/>
          </a:ln>
        </p:spPr>
      </p:pic>
      <p:pic>
        <p:nvPicPr>
          <p:cNvPr id="358" name="그림 357"/>
          <p:cNvPicPr/>
          <p:nvPr/>
        </p:nvPicPr>
        <p:blipFill>
          <a:blip r:embed="rId4"/>
          <a:stretch/>
        </p:blipFill>
        <p:spPr>
          <a:xfrm flipH="1">
            <a:off x="8396280" y="3024000"/>
            <a:ext cx="119880" cy="18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직사각형 55"/>
          <p:cNvSpPr/>
          <p:nvPr/>
        </p:nvSpPr>
        <p:spPr>
          <a:xfrm>
            <a:off x="573120" y="4078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05</a:t>
            </a:r>
            <a:endParaRPr lang="en-US" sz="3300" b="0" strike="noStrike" spc="-1">
              <a:latin typeface="맑은 고딕"/>
            </a:endParaRPr>
          </a:p>
        </p:txBody>
      </p:sp>
      <p:grpSp>
        <p:nvGrpSpPr>
          <p:cNvPr id="360" name="그룹 17"/>
          <p:cNvGrpSpPr/>
          <p:nvPr/>
        </p:nvGrpSpPr>
        <p:grpSpPr>
          <a:xfrm>
            <a:off x="1504800" y="619200"/>
            <a:ext cx="10113480" cy="5820120"/>
            <a:chOff x="1504800" y="619200"/>
            <a:chExt cx="10113480" cy="5820120"/>
          </a:xfrm>
        </p:grpSpPr>
        <p:pic>
          <p:nvPicPr>
            <p:cNvPr id="361" name="Picture 17" descr="C:\Users\82105\Desktop\피피티 캡쳐\팔로잉_팔로워.PNG"/>
            <p:cNvPicPr/>
            <p:nvPr/>
          </p:nvPicPr>
          <p:blipFill>
            <a:blip r:embed="rId2"/>
            <a:stretch/>
          </p:blipFill>
          <p:spPr>
            <a:xfrm>
              <a:off x="1648800" y="619200"/>
              <a:ext cx="9969480" cy="582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2" name="Picture 18" descr="C:\Users\82105\Desktop\피피티 캡쳐\팔로잉_팔로워_언팔.PNG"/>
            <p:cNvPicPr/>
            <p:nvPr/>
          </p:nvPicPr>
          <p:blipFill>
            <a:blip r:embed="rId3"/>
            <a:stretch/>
          </p:blipFill>
          <p:spPr>
            <a:xfrm>
              <a:off x="6795360" y="2948400"/>
              <a:ext cx="3158280" cy="257328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63" name="타원 26"/>
            <p:cNvSpPr/>
            <p:nvPr/>
          </p:nvSpPr>
          <p:spPr>
            <a:xfrm>
              <a:off x="3134160" y="3423960"/>
              <a:ext cx="1160280" cy="112104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4" name="오른쪽 화살표 12"/>
            <p:cNvSpPr/>
            <p:nvPr/>
          </p:nvSpPr>
          <p:spPr>
            <a:xfrm>
              <a:off x="5054040" y="3724560"/>
              <a:ext cx="1185480" cy="76788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5" name="타원 27"/>
            <p:cNvSpPr/>
            <p:nvPr/>
          </p:nvSpPr>
          <p:spPr>
            <a:xfrm>
              <a:off x="6626520" y="2783520"/>
              <a:ext cx="720360" cy="63252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6" name="타원 28"/>
            <p:cNvSpPr/>
            <p:nvPr/>
          </p:nvSpPr>
          <p:spPr>
            <a:xfrm>
              <a:off x="1504800" y="1911600"/>
              <a:ext cx="720360" cy="63252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7" name="직사각형 56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TextBox 30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직사각형 57"/>
          <p:cNvSpPr/>
          <p:nvPr/>
        </p:nvSpPr>
        <p:spPr>
          <a:xfrm>
            <a:off x="483840" y="14940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06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70" name="제목 10"/>
          <p:cNvSpPr/>
          <p:nvPr/>
        </p:nvSpPr>
        <p:spPr>
          <a:xfrm>
            <a:off x="1455120" y="10296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상품 상세 페이지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grpSp>
        <p:nvGrpSpPr>
          <p:cNvPr id="371" name="그룹 18"/>
          <p:cNvGrpSpPr/>
          <p:nvPr/>
        </p:nvGrpSpPr>
        <p:grpSpPr>
          <a:xfrm>
            <a:off x="1850760" y="900000"/>
            <a:ext cx="9044640" cy="5854680"/>
            <a:chOff x="1850760" y="900000"/>
            <a:chExt cx="9044640" cy="5854680"/>
          </a:xfrm>
        </p:grpSpPr>
        <p:pic>
          <p:nvPicPr>
            <p:cNvPr id="372" name="Picture 19" descr="C:\Users\82105\Desktop\피피티 캡쳐\구매과정_1.png"/>
            <p:cNvPicPr/>
            <p:nvPr/>
          </p:nvPicPr>
          <p:blipFill>
            <a:blip r:embed="rId2"/>
            <a:stretch/>
          </p:blipFill>
          <p:spPr>
            <a:xfrm>
              <a:off x="1850760" y="900000"/>
              <a:ext cx="9044640" cy="585468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28000"/>
                </a:srgbClr>
              </a:outerShdw>
            </a:effectLst>
          </p:spPr>
        </p:pic>
        <p:sp>
          <p:nvSpPr>
            <p:cNvPr id="373" name="타원 29"/>
            <p:cNvSpPr/>
            <p:nvPr/>
          </p:nvSpPr>
          <p:spPr>
            <a:xfrm>
              <a:off x="6307920" y="1720080"/>
              <a:ext cx="1209960" cy="9604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4" name="오른쪽 화살표 13"/>
            <p:cNvSpPr/>
            <p:nvPr/>
          </p:nvSpPr>
          <p:spPr>
            <a:xfrm>
              <a:off x="5739480" y="3169080"/>
              <a:ext cx="520560" cy="3798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5" name="직선 연결선 2"/>
            <p:cNvSpPr/>
            <p:nvPr/>
          </p:nvSpPr>
          <p:spPr>
            <a:xfrm>
              <a:off x="6349680" y="2943000"/>
              <a:ext cx="1210320" cy="3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6" name="직사각형 58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TextBox 31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직사각형 59"/>
          <p:cNvSpPr/>
          <p:nvPr/>
        </p:nvSpPr>
        <p:spPr>
          <a:xfrm>
            <a:off x="533520" y="1594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07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79" name="제목 13"/>
          <p:cNvSpPr/>
          <p:nvPr/>
        </p:nvSpPr>
        <p:spPr>
          <a:xfrm>
            <a:off x="1523880" y="1224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판매자 상점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grpSp>
        <p:nvGrpSpPr>
          <p:cNvPr id="380" name="그룹 19"/>
          <p:cNvGrpSpPr/>
          <p:nvPr/>
        </p:nvGrpSpPr>
        <p:grpSpPr>
          <a:xfrm>
            <a:off x="1311840" y="1152360"/>
            <a:ext cx="10051200" cy="5439960"/>
            <a:chOff x="1311840" y="1152360"/>
            <a:chExt cx="10051200" cy="5439960"/>
          </a:xfrm>
        </p:grpSpPr>
        <p:pic>
          <p:nvPicPr>
            <p:cNvPr id="381" name="Picture 20" descr="C:\Users\82105\Desktop\KakaoTalk_20220626_150350983.png"/>
            <p:cNvPicPr/>
            <p:nvPr/>
          </p:nvPicPr>
          <p:blipFill>
            <a:blip r:embed="rId2"/>
            <a:stretch/>
          </p:blipFill>
          <p:spPr>
            <a:xfrm>
              <a:off x="1311840" y="1152360"/>
              <a:ext cx="10050840" cy="512820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29000"/>
                </a:srgbClr>
              </a:outerShdw>
            </a:effectLst>
          </p:spPr>
        </p:pic>
        <p:sp>
          <p:nvSpPr>
            <p:cNvPr id="382" name="직사각형 60"/>
            <p:cNvSpPr/>
            <p:nvPr/>
          </p:nvSpPr>
          <p:spPr>
            <a:xfrm>
              <a:off x="1442160" y="5426640"/>
              <a:ext cx="9920880" cy="11656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3" name="Picture 21" descr="C:\Users\82105\Desktop\피피티 캡쳐\상점(구매자)_팔로우취소.PNG"/>
            <p:cNvPicPr/>
            <p:nvPr/>
          </p:nvPicPr>
          <p:blipFill>
            <a:blip r:embed="rId3"/>
            <a:stretch/>
          </p:blipFill>
          <p:spPr>
            <a:xfrm>
              <a:off x="10087200" y="4160880"/>
              <a:ext cx="1037880" cy="50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4" name="타원 30"/>
            <p:cNvSpPr/>
            <p:nvPr/>
          </p:nvSpPr>
          <p:spPr>
            <a:xfrm>
              <a:off x="9827280" y="1629000"/>
              <a:ext cx="1526400" cy="1107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5" name="오른쪽 화살표 14"/>
            <p:cNvSpPr/>
            <p:nvPr/>
          </p:nvSpPr>
          <p:spPr>
            <a:xfrm rot="5400000">
              <a:off x="10245600" y="3235320"/>
              <a:ext cx="772560" cy="40248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6" name="직사각형 61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TextBox 32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직사각형 62"/>
          <p:cNvSpPr/>
          <p:nvPr/>
        </p:nvSpPr>
        <p:spPr>
          <a:xfrm>
            <a:off x="533520" y="24516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07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89" name="제목 12"/>
          <p:cNvSpPr/>
          <p:nvPr/>
        </p:nvSpPr>
        <p:spPr>
          <a:xfrm>
            <a:off x="1523880" y="20808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판매자 상점 상세</a:t>
            </a:r>
            <a:endParaRPr lang="en-US" sz="2700" b="0" strike="noStrike" spc="-1">
              <a:latin typeface="맑은 고딕"/>
            </a:endParaRPr>
          </a:p>
        </p:txBody>
      </p:sp>
      <p:grpSp>
        <p:nvGrpSpPr>
          <p:cNvPr id="390" name="그룹 21"/>
          <p:cNvGrpSpPr/>
          <p:nvPr/>
        </p:nvGrpSpPr>
        <p:grpSpPr>
          <a:xfrm>
            <a:off x="1636560" y="1005840"/>
            <a:ext cx="5967000" cy="3600000"/>
            <a:chOff x="1636560" y="1005840"/>
            <a:chExt cx="5967000" cy="3600000"/>
          </a:xfrm>
        </p:grpSpPr>
        <p:pic>
          <p:nvPicPr>
            <p:cNvPr id="391" name="Picture 22" descr="C:\Users\82105\Desktop\피피티 캡쳐\상점(구매자)_상품.PNG"/>
            <p:cNvPicPr/>
            <p:nvPr/>
          </p:nvPicPr>
          <p:blipFill>
            <a:blip r:embed="rId2"/>
            <a:stretch/>
          </p:blipFill>
          <p:spPr>
            <a:xfrm>
              <a:off x="1636560" y="1209960"/>
              <a:ext cx="5967000" cy="339588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19000"/>
                </a:srgbClr>
              </a:outerShdw>
            </a:effectLst>
          </p:spPr>
        </p:pic>
        <p:sp>
          <p:nvSpPr>
            <p:cNvPr id="392" name="타원 31"/>
            <p:cNvSpPr/>
            <p:nvPr/>
          </p:nvSpPr>
          <p:spPr>
            <a:xfrm>
              <a:off x="2123280" y="1005840"/>
              <a:ext cx="1531800" cy="87588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93" name="그룹 22"/>
          <p:cNvGrpSpPr/>
          <p:nvPr/>
        </p:nvGrpSpPr>
        <p:grpSpPr>
          <a:xfrm>
            <a:off x="1636560" y="4399560"/>
            <a:ext cx="9875520" cy="2352600"/>
            <a:chOff x="1636560" y="4399560"/>
            <a:chExt cx="9875520" cy="2352600"/>
          </a:xfrm>
        </p:grpSpPr>
        <p:pic>
          <p:nvPicPr>
            <p:cNvPr id="394" name="Picture 23" descr="C:\Users\82105\Desktop\피피티 캡쳐\상점(구매자)_후기.PNG"/>
            <p:cNvPicPr/>
            <p:nvPr/>
          </p:nvPicPr>
          <p:blipFill>
            <a:blip r:embed="rId3"/>
            <a:stretch/>
          </p:blipFill>
          <p:spPr>
            <a:xfrm>
              <a:off x="1636560" y="4438080"/>
              <a:ext cx="9875520" cy="231408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23000"/>
                </a:srgbClr>
              </a:outerShdw>
            </a:effectLst>
          </p:spPr>
        </p:pic>
        <p:sp>
          <p:nvSpPr>
            <p:cNvPr id="395" name="타원 32"/>
            <p:cNvSpPr/>
            <p:nvPr/>
          </p:nvSpPr>
          <p:spPr>
            <a:xfrm>
              <a:off x="4973040" y="4399560"/>
              <a:ext cx="795600" cy="60588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6" name="직사각형 63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TextBox 33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직사각형 64"/>
          <p:cNvSpPr/>
          <p:nvPr/>
        </p:nvSpPr>
        <p:spPr>
          <a:xfrm>
            <a:off x="533520" y="26424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07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99" name="제목 15"/>
          <p:cNvSpPr/>
          <p:nvPr/>
        </p:nvSpPr>
        <p:spPr>
          <a:xfrm>
            <a:off x="1449720" y="25344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상품 상세 결제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400" name="Picture 24" descr="C:\Users\82105\Desktop\피피티 캡쳐\구매과정_1.png"/>
          <p:cNvPicPr/>
          <p:nvPr/>
        </p:nvPicPr>
        <p:blipFill>
          <a:blip r:embed="rId2"/>
          <a:stretch/>
        </p:blipFill>
        <p:spPr>
          <a:xfrm>
            <a:off x="3411000" y="1121400"/>
            <a:ext cx="7658640" cy="562500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27000"/>
              </a:srgbClr>
            </a:outerShdw>
          </a:effectLst>
        </p:spPr>
      </p:pic>
      <p:sp>
        <p:nvSpPr>
          <p:cNvPr id="401" name="타원 33"/>
          <p:cNvSpPr/>
          <p:nvPr/>
        </p:nvSpPr>
        <p:spPr>
          <a:xfrm>
            <a:off x="8858520" y="4730760"/>
            <a:ext cx="1439640" cy="1439640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25" descr="C:\Users\82105\Desktop\피피티 캡쳐\구매과정_1_1_코인없음.png"/>
          <p:cNvPicPr/>
          <p:nvPr/>
        </p:nvPicPr>
        <p:blipFill>
          <a:blip r:embed="rId3"/>
          <a:stretch/>
        </p:blipFill>
        <p:spPr>
          <a:xfrm>
            <a:off x="2018520" y="4641480"/>
            <a:ext cx="5221440" cy="161892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3" name="오른쪽 화살표 15"/>
          <p:cNvSpPr/>
          <p:nvPr/>
        </p:nvSpPr>
        <p:spPr>
          <a:xfrm rot="10800000">
            <a:off x="7534800" y="5285880"/>
            <a:ext cx="1066320" cy="402120"/>
          </a:xfrm>
          <a:prstGeom prst="rightArrow">
            <a:avLst>
              <a:gd name="adj1" fmla="val 50000"/>
              <a:gd name="adj2" fmla="val 68936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직사각형 65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TextBox 35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4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lang="en-US" sz="33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8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목표</a:t>
            </a:r>
            <a:endParaRPr lang="en-US" sz="27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9" name="사각형: 둥근 모서리 7"/>
          <p:cNvSpPr/>
          <p:nvPr/>
        </p:nvSpPr>
        <p:spPr>
          <a:xfrm>
            <a:off x="548280" y="2380680"/>
            <a:ext cx="3061080" cy="2472120"/>
          </a:xfrm>
          <a:prstGeom prst="roundRect">
            <a:avLst>
              <a:gd name="adj" fmla="val 16667"/>
            </a:avLst>
          </a:prstGeom>
          <a:solidFill>
            <a:srgbClr val="C4F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404040"/>
              </a:buClr>
              <a:buFont typeface="Wingdings" charset="2"/>
              <a:buChar char=""/>
            </a:pPr>
            <a:r>
              <a:rPr lang="en-US" sz="1600" b="0" strike="noStrike" spc="-8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sz="1600" b="0" strike="noStrike" spc="-8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 관리</a:t>
            </a:r>
            <a:endParaRPr lang="en-US" sz="16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360" indent="-171360">
              <a:lnSpc>
                <a:spcPct val="100000"/>
              </a:lnSpc>
              <a:buClr>
                <a:srgbClr val="404040"/>
              </a:buClr>
              <a:buFont typeface="Wingdings" charset="2"/>
              <a:buChar char=""/>
            </a:pPr>
            <a:r>
              <a:rPr lang="en-US" sz="1600" b="0" strike="noStrike" spc="-8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sz="1600" b="0" strike="noStrike" spc="-8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거래 상품 관리</a:t>
            </a:r>
            <a:endParaRPr lang="en-US" sz="16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360" indent="-171360">
              <a:lnSpc>
                <a:spcPct val="100000"/>
              </a:lnSpc>
              <a:buClr>
                <a:srgbClr val="404040"/>
              </a:buClr>
              <a:buFont typeface="Wingdings" charset="2"/>
              <a:buChar char=""/>
            </a:pPr>
            <a:r>
              <a:rPr lang="en-US" sz="1600" b="0" strike="noStrike" spc="-8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sz="1600" b="0" strike="noStrike" spc="-8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고객센터 활성화</a:t>
            </a:r>
            <a:endParaRPr lang="en-US" sz="16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0" name="사각형: 둥근 모서리 2"/>
          <p:cNvSpPr/>
          <p:nvPr/>
        </p:nvSpPr>
        <p:spPr>
          <a:xfrm>
            <a:off x="548280" y="1978200"/>
            <a:ext cx="3061080" cy="472680"/>
          </a:xfrm>
          <a:prstGeom prst="roundRect">
            <a:avLst>
              <a:gd name="adj" fmla="val 16667"/>
            </a:avLst>
          </a:prstGeom>
          <a:solidFill>
            <a:srgbClr val="26A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  <a:endParaRPr lang="en-US" sz="18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1" name="사각형: 둥근 모서리 8"/>
          <p:cNvSpPr/>
          <p:nvPr/>
        </p:nvSpPr>
        <p:spPr>
          <a:xfrm>
            <a:off x="4290480" y="2390760"/>
            <a:ext cx="3061080" cy="2472120"/>
          </a:xfrm>
          <a:prstGeom prst="roundRect">
            <a:avLst>
              <a:gd name="adj" fmla="val 16667"/>
            </a:avLst>
          </a:prstGeom>
          <a:solidFill>
            <a:srgbClr val="C9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404040"/>
              </a:buClr>
              <a:buFont typeface="Wingdings" charset="2"/>
              <a:buChar char=""/>
            </a:pPr>
            <a:r>
              <a:rPr lang="en-US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360" indent="-171360">
              <a:lnSpc>
                <a:spcPct val="100000"/>
              </a:lnSpc>
              <a:buClr>
                <a:srgbClr val="404040"/>
              </a:buClr>
              <a:buFont typeface="Wingdings" charset="2"/>
              <a:buChar char=""/>
            </a:pPr>
            <a:r>
              <a:rPr lang="en-US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결제 시스템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360" indent="-171360">
              <a:lnSpc>
                <a:spcPct val="100000"/>
              </a:lnSpc>
              <a:buClr>
                <a:srgbClr val="404040"/>
              </a:buClr>
              <a:buFont typeface="Wingdings" charset="2"/>
              <a:buChar char=""/>
            </a:pPr>
            <a:r>
              <a:rPr lang="ko-KR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</a:t>
            </a:r>
            <a:r>
              <a:rPr lang="en-US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로그인회원 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2" name="사각형: 둥근 모서리 3"/>
          <p:cNvSpPr/>
          <p:nvPr/>
        </p:nvSpPr>
        <p:spPr>
          <a:xfrm>
            <a:off x="4290480" y="1980000"/>
            <a:ext cx="3061080" cy="472680"/>
          </a:xfrm>
          <a:prstGeom prst="roundRect">
            <a:avLst>
              <a:gd name="adj" fmla="val 16667"/>
            </a:avLst>
          </a:prstGeom>
          <a:solidFill>
            <a:srgbClr val="327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구매자</a:t>
            </a:r>
            <a:endParaRPr lang="en-US" sz="18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사각형: 둥근 모서리 44"/>
          <p:cNvSpPr/>
          <p:nvPr/>
        </p:nvSpPr>
        <p:spPr>
          <a:xfrm>
            <a:off x="8056800" y="2390760"/>
            <a:ext cx="3061080" cy="2472120"/>
          </a:xfrm>
          <a:prstGeom prst="roundRect">
            <a:avLst>
              <a:gd name="adj" fmla="val 16667"/>
            </a:avLst>
          </a:prstGeom>
          <a:solidFill>
            <a:srgbClr val="D8E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404040"/>
              </a:buClr>
              <a:buFont typeface="Wingdings" charset="2"/>
              <a:buChar char=""/>
            </a:pPr>
            <a:r>
              <a:rPr lang="en-US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나의 상점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360" indent="-171360">
              <a:lnSpc>
                <a:spcPct val="100000"/>
              </a:lnSpc>
              <a:buClr>
                <a:srgbClr val="404040"/>
              </a:buClr>
              <a:buFont typeface="Wingdings" charset="2"/>
              <a:buChar char=""/>
            </a:pPr>
            <a:r>
              <a:rPr lang="en-US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상품 등록 </a:t>
            </a:r>
            <a:r>
              <a:rPr lang="en-US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360" indent="-171360"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360" indent="-171360">
              <a:lnSpc>
                <a:spcPct val="100000"/>
              </a:lnSpc>
              <a:buClr>
                <a:srgbClr val="40404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ko-KR" sz="1600" b="0" strike="noStrike" spc="-8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상품 구매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4" name="사각형: 둥근 모서리 43"/>
          <p:cNvSpPr/>
          <p:nvPr/>
        </p:nvSpPr>
        <p:spPr>
          <a:xfrm>
            <a:off x="8056800" y="1980000"/>
            <a:ext cx="3061080" cy="472680"/>
          </a:xfrm>
          <a:prstGeom prst="roundRect">
            <a:avLst>
              <a:gd name="adj" fmla="val 16667"/>
            </a:avLst>
          </a:prstGeom>
          <a:solidFill>
            <a:srgbClr val="325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판매자</a:t>
            </a:r>
            <a:endParaRPr lang="en-US" sz="18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직사각형 66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08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407" name="직사각형 67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TextBox 3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  <p:pic>
        <p:nvPicPr>
          <p:cNvPr id="409" name="Picture 26"/>
          <p:cNvPicPr/>
          <p:nvPr/>
        </p:nvPicPr>
        <p:blipFill>
          <a:blip r:embed="rId2"/>
          <a:stretch/>
        </p:blipFill>
        <p:spPr>
          <a:xfrm>
            <a:off x="1648440" y="590400"/>
            <a:ext cx="9409680" cy="2076480"/>
          </a:xfrm>
          <a:prstGeom prst="rect">
            <a:avLst/>
          </a:prstGeom>
          <a:ln w="0">
            <a:noFill/>
          </a:ln>
        </p:spPr>
      </p:pic>
      <p:pic>
        <p:nvPicPr>
          <p:cNvPr id="410" name="Picture 27"/>
          <p:cNvPicPr/>
          <p:nvPr/>
        </p:nvPicPr>
        <p:blipFill>
          <a:blip r:embed="rId3"/>
          <a:stretch/>
        </p:blipFill>
        <p:spPr>
          <a:xfrm>
            <a:off x="6518880" y="1148400"/>
            <a:ext cx="4443840" cy="5709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23"/>
          <p:cNvGrpSpPr/>
          <p:nvPr/>
        </p:nvGrpSpPr>
        <p:grpSpPr>
          <a:xfrm>
            <a:off x="3549600" y="3335400"/>
            <a:ext cx="5533920" cy="3419640"/>
            <a:chOff x="3549600" y="3335400"/>
            <a:chExt cx="5533920" cy="3419640"/>
          </a:xfrm>
        </p:grpSpPr>
        <p:pic>
          <p:nvPicPr>
            <p:cNvPr id="412" name="그림 25"/>
            <p:cNvPicPr/>
            <p:nvPr/>
          </p:nvPicPr>
          <p:blipFill>
            <a:blip r:embed="rId2"/>
            <a:stretch/>
          </p:blipFill>
          <p:spPr>
            <a:xfrm>
              <a:off x="3549600" y="3335400"/>
              <a:ext cx="5533920" cy="3095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3" name="타원 34"/>
            <p:cNvSpPr/>
            <p:nvPr/>
          </p:nvSpPr>
          <p:spPr>
            <a:xfrm>
              <a:off x="7283880" y="5495400"/>
              <a:ext cx="1259280" cy="125964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4" name="직선 연결선 1"/>
            <p:cNvSpPr/>
            <p:nvPr/>
          </p:nvSpPr>
          <p:spPr>
            <a:xfrm>
              <a:off x="4799880" y="4850640"/>
              <a:ext cx="2340000" cy="360"/>
            </a:xfrm>
            <a:prstGeom prst="line">
              <a:avLst/>
            </a:prstGeom>
            <a:ln w="3600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15" name="그룹 24"/>
          <p:cNvGrpSpPr/>
          <p:nvPr/>
        </p:nvGrpSpPr>
        <p:grpSpPr>
          <a:xfrm>
            <a:off x="4462560" y="910800"/>
            <a:ext cx="3266640" cy="2123640"/>
            <a:chOff x="4462560" y="910800"/>
            <a:chExt cx="3266640" cy="2123640"/>
          </a:xfrm>
        </p:grpSpPr>
        <p:pic>
          <p:nvPicPr>
            <p:cNvPr id="416" name="그림 26"/>
            <p:cNvPicPr/>
            <p:nvPr/>
          </p:nvPicPr>
          <p:blipFill>
            <a:blip r:embed="rId3"/>
            <a:stretch/>
          </p:blipFill>
          <p:spPr>
            <a:xfrm>
              <a:off x="4462560" y="910800"/>
              <a:ext cx="3266640" cy="212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7" name="직선 연결선 4"/>
            <p:cNvSpPr/>
            <p:nvPr/>
          </p:nvSpPr>
          <p:spPr>
            <a:xfrm>
              <a:off x="5713200" y="2386440"/>
              <a:ext cx="1260000" cy="360"/>
            </a:xfrm>
            <a:prstGeom prst="line">
              <a:avLst/>
            </a:prstGeom>
            <a:ln w="3600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18" name="직사각형 68"/>
          <p:cNvSpPr/>
          <p:nvPr/>
        </p:nvSpPr>
        <p:spPr>
          <a:xfrm>
            <a:off x="504720" y="26424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08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419" name="제목 14"/>
          <p:cNvSpPr/>
          <p:nvPr/>
        </p:nvSpPr>
        <p:spPr>
          <a:xfrm>
            <a:off x="1486080" y="22932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결제 페이지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420" name="직사각형 69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TextBox 37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SELLER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50000"/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직선 연결선 6"/>
          <p:cNvSpPr/>
          <p:nvPr/>
        </p:nvSpPr>
        <p:spPr>
          <a:xfrm>
            <a:off x="3948480" y="3712680"/>
            <a:ext cx="4802040" cy="360"/>
          </a:xfrm>
          <a:prstGeom prst="line">
            <a:avLst/>
          </a:prstGeom>
          <a:ln w="22225">
            <a:solidFill>
              <a:srgbClr val="4472C4">
                <a:lumMod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직사각형 26"/>
          <p:cNvSpPr/>
          <p:nvPr/>
        </p:nvSpPr>
        <p:spPr>
          <a:xfrm>
            <a:off x="0" y="0"/>
            <a:ext cx="96948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TextBox 27"/>
          <p:cNvSpPr/>
          <p:nvPr/>
        </p:nvSpPr>
        <p:spPr>
          <a:xfrm rot="5400000">
            <a:off x="-966325" y="1859330"/>
            <a:ext cx="2907889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중고거래 사이트 </a:t>
            </a:r>
            <a:r>
              <a:rPr lang="en-US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CONO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5" name="TextBox 28"/>
          <p:cNvSpPr/>
          <p:nvPr/>
        </p:nvSpPr>
        <p:spPr>
          <a:xfrm>
            <a:off x="4249673" y="2221200"/>
            <a:ext cx="3969974" cy="12521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200000"/>
              </a:lnSpc>
              <a:buNone/>
            </a:pPr>
            <a:r>
              <a:rPr lang="en-US" sz="45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 </a:t>
            </a:r>
            <a:r>
              <a:rPr lang="ko-KR" sz="45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역할</a:t>
            </a:r>
            <a:endParaRPr lang="en-US" sz="45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01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427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코인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428" name="그림 3"/>
          <p:cNvPicPr/>
          <p:nvPr/>
        </p:nvPicPr>
        <p:blipFill>
          <a:blip r:embed="rId2"/>
          <a:srcRect t="28118" r="27853"/>
          <a:stretch/>
        </p:blipFill>
        <p:spPr>
          <a:xfrm>
            <a:off x="459720" y="1479240"/>
            <a:ext cx="5383800" cy="5022360"/>
          </a:xfrm>
          <a:prstGeom prst="rect">
            <a:avLst/>
          </a:prstGeom>
          <a:ln w="31750">
            <a:solidFill>
              <a:srgbClr val="0000FF"/>
            </a:solidFill>
            <a:round/>
          </a:ln>
        </p:spPr>
      </p:pic>
      <p:sp>
        <p:nvSpPr>
          <p:cNvPr id="429" name="직사각형 4"/>
          <p:cNvSpPr/>
          <p:nvPr/>
        </p:nvSpPr>
        <p:spPr>
          <a:xfrm>
            <a:off x="3680280" y="2493000"/>
            <a:ext cx="998280" cy="595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0" name="그림 6"/>
          <p:cNvPicPr/>
          <p:nvPr/>
        </p:nvPicPr>
        <p:blipFill>
          <a:blip r:embed="rId3"/>
          <a:srcRect t="22394" r="29632" b="2413"/>
          <a:stretch/>
        </p:blipFill>
        <p:spPr>
          <a:xfrm>
            <a:off x="6254280" y="1473120"/>
            <a:ext cx="5594400" cy="504144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431" name="타원 9"/>
          <p:cNvSpPr/>
          <p:nvPr/>
        </p:nvSpPr>
        <p:spPr>
          <a:xfrm>
            <a:off x="9139680" y="2556000"/>
            <a:ext cx="1959840" cy="155844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직선 화살표 연결선 10"/>
          <p:cNvSpPr/>
          <p:nvPr/>
        </p:nvSpPr>
        <p:spPr>
          <a:xfrm>
            <a:off x="4678920" y="2791080"/>
            <a:ext cx="4460400" cy="54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직사각형 11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TextBox 12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Part2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01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436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코인결제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437" name="그림 3"/>
          <p:cNvPicPr/>
          <p:nvPr/>
        </p:nvPicPr>
        <p:blipFill>
          <a:blip r:embed="rId2"/>
          <a:srcRect l="16131" t="5680" r="2388" b="19504"/>
          <a:stretch/>
        </p:blipFill>
        <p:spPr>
          <a:xfrm>
            <a:off x="343080" y="1562040"/>
            <a:ext cx="5740200" cy="501624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438" name="그림 5"/>
          <p:cNvPicPr/>
          <p:nvPr/>
        </p:nvPicPr>
        <p:blipFill>
          <a:blip r:embed="rId3"/>
          <a:srcRect t="22404" b="3890"/>
          <a:stretch/>
        </p:blipFill>
        <p:spPr>
          <a:xfrm>
            <a:off x="6324480" y="1574640"/>
            <a:ext cx="5676480" cy="505440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439" name="직사각형 6"/>
          <p:cNvSpPr/>
          <p:nvPr/>
        </p:nvSpPr>
        <p:spPr>
          <a:xfrm>
            <a:off x="6386400" y="4752360"/>
            <a:ext cx="5208120" cy="94968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직사각형 9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TextBox 10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02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443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구매 중 상품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444" name="그림 3"/>
          <p:cNvPicPr/>
          <p:nvPr/>
        </p:nvPicPr>
        <p:blipFill>
          <a:blip r:embed="rId2"/>
          <a:srcRect r="37293"/>
          <a:stretch/>
        </p:blipFill>
        <p:spPr>
          <a:xfrm>
            <a:off x="352080" y="2148480"/>
            <a:ext cx="5298840" cy="222012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445" name="그림 4"/>
          <p:cNvPicPr/>
          <p:nvPr/>
        </p:nvPicPr>
        <p:blipFill>
          <a:blip r:embed="rId3"/>
          <a:srcRect t="26611" r="67878"/>
          <a:stretch/>
        </p:blipFill>
        <p:spPr>
          <a:xfrm>
            <a:off x="5969160" y="2131560"/>
            <a:ext cx="2727000" cy="440316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446" name="그림 5"/>
          <p:cNvPicPr/>
          <p:nvPr/>
        </p:nvPicPr>
        <p:blipFill>
          <a:blip r:embed="rId4"/>
          <a:srcRect l="29645" t="38578" r="33881" b="31862"/>
          <a:stretch/>
        </p:blipFill>
        <p:spPr>
          <a:xfrm>
            <a:off x="9016920" y="2126880"/>
            <a:ext cx="2895120" cy="127476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447" name="직사각형 6"/>
          <p:cNvSpPr/>
          <p:nvPr/>
        </p:nvSpPr>
        <p:spPr>
          <a:xfrm>
            <a:off x="7607160" y="5984280"/>
            <a:ext cx="998280" cy="595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직선 화살표 연결선 9"/>
          <p:cNvSpPr/>
          <p:nvPr/>
        </p:nvSpPr>
        <p:spPr>
          <a:xfrm flipV="1">
            <a:off x="3137040" y="2763360"/>
            <a:ext cx="5879880" cy="86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직선 화살표 연결선 10"/>
          <p:cNvSpPr/>
          <p:nvPr/>
        </p:nvSpPr>
        <p:spPr>
          <a:xfrm>
            <a:off x="3137040" y="3633480"/>
            <a:ext cx="2831760" cy="69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직사각형 11"/>
          <p:cNvSpPr/>
          <p:nvPr/>
        </p:nvSpPr>
        <p:spPr>
          <a:xfrm>
            <a:off x="2335320" y="3266640"/>
            <a:ext cx="801360" cy="7336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직사각형 12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TextBox 13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03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454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거래취소 기능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455" name="그림 3"/>
          <p:cNvPicPr/>
          <p:nvPr/>
        </p:nvPicPr>
        <p:blipFill>
          <a:blip r:embed="rId2"/>
          <a:srcRect t="13548" r="2782" b="7338"/>
          <a:stretch/>
        </p:blipFill>
        <p:spPr>
          <a:xfrm>
            <a:off x="464040" y="1447200"/>
            <a:ext cx="5320800" cy="532152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456" name="그림 4"/>
          <p:cNvPicPr/>
          <p:nvPr/>
        </p:nvPicPr>
        <p:blipFill>
          <a:blip r:embed="rId3"/>
          <a:srcRect l="11390" t="19443" r="11856" b="4726"/>
          <a:stretch/>
        </p:blipFill>
        <p:spPr>
          <a:xfrm>
            <a:off x="6146640" y="1434960"/>
            <a:ext cx="5727240" cy="532080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457" name="타원 5"/>
          <p:cNvSpPr/>
          <p:nvPr/>
        </p:nvSpPr>
        <p:spPr>
          <a:xfrm>
            <a:off x="7123680" y="2187720"/>
            <a:ext cx="820800" cy="77400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직사각형 6"/>
          <p:cNvSpPr/>
          <p:nvPr/>
        </p:nvSpPr>
        <p:spPr>
          <a:xfrm>
            <a:off x="6297480" y="4574520"/>
            <a:ext cx="5474880" cy="196560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직사각형 9"/>
          <p:cNvSpPr/>
          <p:nvPr/>
        </p:nvSpPr>
        <p:spPr>
          <a:xfrm>
            <a:off x="2647080" y="6159600"/>
            <a:ext cx="1068120" cy="53496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직선 화살표 연결선 10"/>
          <p:cNvSpPr/>
          <p:nvPr/>
        </p:nvSpPr>
        <p:spPr>
          <a:xfrm flipV="1">
            <a:off x="3715200" y="5557680"/>
            <a:ext cx="2581920" cy="86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직사각형 11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TextBox 12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04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464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쿠폰함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465" name="그림 3"/>
          <p:cNvPicPr/>
          <p:nvPr/>
        </p:nvPicPr>
        <p:blipFill>
          <a:blip r:embed="rId2"/>
          <a:srcRect t="23331" r="22470"/>
          <a:stretch/>
        </p:blipFill>
        <p:spPr>
          <a:xfrm>
            <a:off x="6108840" y="1384200"/>
            <a:ext cx="5790960" cy="525744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466" name="그림 5"/>
          <p:cNvPicPr/>
          <p:nvPr/>
        </p:nvPicPr>
        <p:blipFill>
          <a:blip r:embed="rId3"/>
          <a:srcRect l="26109" t="19630" r="25647" b="58699"/>
          <a:stretch/>
        </p:blipFill>
        <p:spPr>
          <a:xfrm>
            <a:off x="368280" y="1422360"/>
            <a:ext cx="5358960" cy="166320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467" name="직사각형 6"/>
          <p:cNvSpPr/>
          <p:nvPr/>
        </p:nvSpPr>
        <p:spPr>
          <a:xfrm>
            <a:off x="2995560" y="2225160"/>
            <a:ext cx="801360" cy="7336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직선 화살표 연결선 9"/>
          <p:cNvSpPr/>
          <p:nvPr/>
        </p:nvSpPr>
        <p:spPr>
          <a:xfrm>
            <a:off x="3797280" y="2592000"/>
            <a:ext cx="2311200" cy="14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직사각형 10"/>
          <p:cNvSpPr/>
          <p:nvPr/>
        </p:nvSpPr>
        <p:spPr>
          <a:xfrm>
            <a:off x="6323040" y="3164760"/>
            <a:ext cx="3455640" cy="154656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직사각형 11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TextBox 12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05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473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찜 기능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474" name="그림 3"/>
          <p:cNvPicPr/>
          <p:nvPr/>
        </p:nvPicPr>
        <p:blipFill>
          <a:blip r:embed="rId2"/>
          <a:srcRect t="26825"/>
          <a:stretch/>
        </p:blipFill>
        <p:spPr>
          <a:xfrm>
            <a:off x="1591200" y="1810440"/>
            <a:ext cx="5991120" cy="484344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475" name="그림 4"/>
          <p:cNvPicPr/>
          <p:nvPr/>
        </p:nvPicPr>
        <p:blipFill>
          <a:blip r:embed="rId3"/>
          <a:stretch/>
        </p:blipFill>
        <p:spPr>
          <a:xfrm>
            <a:off x="8330040" y="2161800"/>
            <a:ext cx="3201480" cy="378288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476" name="타원 5"/>
          <p:cNvSpPr/>
          <p:nvPr/>
        </p:nvSpPr>
        <p:spPr>
          <a:xfrm>
            <a:off x="10717920" y="2154960"/>
            <a:ext cx="585720" cy="71028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타원 6"/>
          <p:cNvSpPr/>
          <p:nvPr/>
        </p:nvSpPr>
        <p:spPr>
          <a:xfrm>
            <a:off x="8484480" y="5410440"/>
            <a:ext cx="746640" cy="69408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직사각형 9"/>
          <p:cNvSpPr/>
          <p:nvPr/>
        </p:nvSpPr>
        <p:spPr>
          <a:xfrm>
            <a:off x="6956280" y="5714280"/>
            <a:ext cx="633960" cy="38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직선 화살표 연결선 10"/>
          <p:cNvSpPr/>
          <p:nvPr/>
        </p:nvSpPr>
        <p:spPr>
          <a:xfrm flipV="1">
            <a:off x="5044320" y="5757480"/>
            <a:ext cx="3440160" cy="109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타원 11"/>
          <p:cNvSpPr/>
          <p:nvPr/>
        </p:nvSpPr>
        <p:spPr>
          <a:xfrm>
            <a:off x="4395240" y="5562720"/>
            <a:ext cx="648720" cy="60912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직사각형 12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TextBox 13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05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484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485" name="그림 3"/>
          <p:cNvPicPr/>
          <p:nvPr/>
        </p:nvPicPr>
        <p:blipFill>
          <a:blip r:embed="rId2"/>
          <a:srcRect r="16147"/>
          <a:stretch/>
        </p:blipFill>
        <p:spPr>
          <a:xfrm>
            <a:off x="6019920" y="1593720"/>
            <a:ext cx="5892480" cy="502272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486" name="그림 5"/>
          <p:cNvPicPr/>
          <p:nvPr/>
        </p:nvPicPr>
        <p:blipFill>
          <a:blip r:embed="rId3"/>
          <a:stretch/>
        </p:blipFill>
        <p:spPr>
          <a:xfrm>
            <a:off x="444240" y="1587600"/>
            <a:ext cx="5225400" cy="504144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487" name="직사각형 6"/>
          <p:cNvSpPr/>
          <p:nvPr/>
        </p:nvSpPr>
        <p:spPr>
          <a:xfrm>
            <a:off x="2785320" y="3733920"/>
            <a:ext cx="2553840" cy="87588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직사각형 9"/>
          <p:cNvSpPr/>
          <p:nvPr/>
        </p:nvSpPr>
        <p:spPr>
          <a:xfrm>
            <a:off x="8545320" y="3088800"/>
            <a:ext cx="2401560" cy="342612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제목 1"/>
          <p:cNvSpPr/>
          <p:nvPr/>
        </p:nvSpPr>
        <p:spPr>
          <a:xfrm>
            <a:off x="1581120" y="37656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찜 기능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490" name="직사각형 11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TextBox 12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5"/>
          <p:cNvSpPr/>
          <p:nvPr/>
        </p:nvSpPr>
        <p:spPr>
          <a:xfrm>
            <a:off x="187560" y="1958040"/>
            <a:ext cx="2489040" cy="4032000"/>
          </a:xfrm>
          <a:prstGeom prst="rect">
            <a:avLst/>
          </a:prstGeom>
          <a:solidFill>
            <a:srgbClr val="FBFBFD">
              <a:alpha val="50000"/>
            </a:srgbClr>
          </a:solidFill>
          <a:ln w="28575">
            <a:solidFill>
              <a:srgbClr val="1F3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직사각형 8"/>
          <p:cNvSpPr/>
          <p:nvPr/>
        </p:nvSpPr>
        <p:spPr>
          <a:xfrm>
            <a:off x="213480" y="5059800"/>
            <a:ext cx="2463120" cy="935640"/>
          </a:xfrm>
          <a:prstGeom prst="rect">
            <a:avLst/>
          </a:prstGeom>
          <a:solidFill>
            <a:srgbClr val="1F3460"/>
          </a:solidFill>
          <a:ln>
            <a:solidFill>
              <a:srgbClr val="1F3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직사각형 9"/>
          <p:cNvSpPr/>
          <p:nvPr/>
        </p:nvSpPr>
        <p:spPr>
          <a:xfrm>
            <a:off x="778320" y="5264280"/>
            <a:ext cx="1360800" cy="42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2200" b="0" strike="noStrike" spc="-151">
                <a:solidFill>
                  <a:srgbClr val="FFFFFF"/>
                </a:solidFill>
                <a:latin typeface="함초롬돋움"/>
                <a:ea typeface="함초롬돋움"/>
              </a:rPr>
              <a:t>개발 환경</a:t>
            </a:r>
            <a:endParaRPr lang="en-US" sz="2200" b="0" strike="noStrike" spc="-1">
              <a:latin typeface="맑은 고딕"/>
            </a:endParaRPr>
          </a:p>
        </p:txBody>
      </p:sp>
      <p:sp>
        <p:nvSpPr>
          <p:cNvPr id="108" name="TextBox 15"/>
          <p:cNvSpPr/>
          <p:nvPr/>
        </p:nvSpPr>
        <p:spPr>
          <a:xfrm>
            <a:off x="2764440" y="3327840"/>
            <a:ext cx="45000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285790"/>
                </a:solidFill>
                <a:latin typeface="Noto Sans CJK KR Bold"/>
                <a:ea typeface="Noto Sans CJK KR Bold"/>
              </a:rPr>
              <a:t>+</a:t>
            </a:r>
            <a:endParaRPr lang="en-US" sz="3600" b="0" strike="noStrike" spc="-1">
              <a:latin typeface="맑은 고딕"/>
            </a:endParaRPr>
          </a:p>
        </p:txBody>
      </p:sp>
      <p:sp>
        <p:nvSpPr>
          <p:cNvPr id="109" name="직사각형 24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03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110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개발도구 및 환경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111" name="Picture 2" descr="Apple Silicon) M1 으로 oracle&amp;eclipse 연동하기 (3)"/>
          <p:cNvPicPr/>
          <p:nvPr/>
        </p:nvPicPr>
        <p:blipFill>
          <a:blip r:embed="rId2"/>
          <a:stretch/>
        </p:blipFill>
        <p:spPr>
          <a:xfrm>
            <a:off x="282600" y="2153160"/>
            <a:ext cx="2284200" cy="1183680"/>
          </a:xfrm>
          <a:prstGeom prst="rect">
            <a:avLst/>
          </a:prstGeom>
          <a:ln w="0">
            <a:noFill/>
          </a:ln>
        </p:spPr>
      </p:pic>
      <p:sp>
        <p:nvSpPr>
          <p:cNvPr id="112" name="직사각형 26"/>
          <p:cNvSpPr/>
          <p:nvPr/>
        </p:nvSpPr>
        <p:spPr>
          <a:xfrm>
            <a:off x="3344400" y="1958040"/>
            <a:ext cx="2463120" cy="4032000"/>
          </a:xfrm>
          <a:prstGeom prst="rect">
            <a:avLst/>
          </a:prstGeom>
          <a:solidFill>
            <a:srgbClr val="FBFBFD">
              <a:alpha val="50000"/>
            </a:srgbClr>
          </a:solidFill>
          <a:ln w="28575">
            <a:solidFill>
              <a:srgbClr val="1F3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직사각형 27"/>
          <p:cNvSpPr/>
          <p:nvPr/>
        </p:nvSpPr>
        <p:spPr>
          <a:xfrm>
            <a:off x="3344400" y="5059800"/>
            <a:ext cx="2463120" cy="935640"/>
          </a:xfrm>
          <a:prstGeom prst="rect">
            <a:avLst/>
          </a:prstGeom>
          <a:solidFill>
            <a:srgbClr val="1F3460"/>
          </a:solidFill>
          <a:ln>
            <a:solidFill>
              <a:srgbClr val="1F3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직사각형 28"/>
          <p:cNvSpPr/>
          <p:nvPr/>
        </p:nvSpPr>
        <p:spPr>
          <a:xfrm>
            <a:off x="3955320" y="5264280"/>
            <a:ext cx="1360800" cy="42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2200" b="0" strike="noStrike" spc="-151">
                <a:solidFill>
                  <a:srgbClr val="FFFFFF"/>
                </a:solidFill>
                <a:latin typeface="함초롬돋움"/>
                <a:ea typeface="함초롬돋움"/>
              </a:rPr>
              <a:t>사용 언어</a:t>
            </a:r>
            <a:endParaRPr lang="en-US" sz="2200" b="0" strike="noStrike" spc="-1">
              <a:latin typeface="맑은 고딕"/>
            </a:endParaRPr>
          </a:p>
        </p:txBody>
      </p:sp>
      <p:sp>
        <p:nvSpPr>
          <p:cNvPr id="115" name="TextBox 29"/>
          <p:cNvSpPr/>
          <p:nvPr/>
        </p:nvSpPr>
        <p:spPr>
          <a:xfrm>
            <a:off x="5895360" y="3327840"/>
            <a:ext cx="45000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285790"/>
                </a:solidFill>
                <a:latin typeface="Noto Sans CJK KR Bold"/>
                <a:ea typeface="Noto Sans CJK KR Bold"/>
              </a:rPr>
              <a:t>+</a:t>
            </a:r>
            <a:endParaRPr lang="en-US" sz="3600" b="0" strike="noStrike" spc="-1">
              <a:latin typeface="맑은 고딕"/>
            </a:endParaRPr>
          </a:p>
        </p:txBody>
      </p:sp>
      <p:sp>
        <p:nvSpPr>
          <p:cNvPr id="116" name="직사각형 31"/>
          <p:cNvSpPr/>
          <p:nvPr/>
        </p:nvSpPr>
        <p:spPr>
          <a:xfrm>
            <a:off x="6418800" y="1958040"/>
            <a:ext cx="2463120" cy="4032000"/>
          </a:xfrm>
          <a:prstGeom prst="rect">
            <a:avLst/>
          </a:prstGeom>
          <a:solidFill>
            <a:srgbClr val="FBFBFD">
              <a:alpha val="50000"/>
            </a:srgbClr>
          </a:solidFill>
          <a:ln w="28575">
            <a:solidFill>
              <a:srgbClr val="1F3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직사각형 32"/>
          <p:cNvSpPr/>
          <p:nvPr/>
        </p:nvSpPr>
        <p:spPr>
          <a:xfrm>
            <a:off x="6418800" y="5059800"/>
            <a:ext cx="2463120" cy="935640"/>
          </a:xfrm>
          <a:prstGeom prst="rect">
            <a:avLst/>
          </a:prstGeom>
          <a:solidFill>
            <a:srgbClr val="1F3460"/>
          </a:solidFill>
          <a:ln>
            <a:solidFill>
              <a:srgbClr val="1F3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직사각형 33"/>
          <p:cNvSpPr/>
          <p:nvPr/>
        </p:nvSpPr>
        <p:spPr>
          <a:xfrm>
            <a:off x="7029360" y="5264280"/>
            <a:ext cx="1360800" cy="42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2200" b="0" strike="noStrike" spc="-151">
                <a:solidFill>
                  <a:srgbClr val="FFFFFF"/>
                </a:solidFill>
                <a:latin typeface="함초롬돋움"/>
                <a:ea typeface="함초롬돋움"/>
              </a:rPr>
              <a:t>개발 기법</a:t>
            </a:r>
            <a:endParaRPr lang="en-US" sz="2200" b="0" strike="noStrike" spc="-1">
              <a:latin typeface="맑은 고딕"/>
            </a:endParaRPr>
          </a:p>
        </p:txBody>
      </p:sp>
      <p:sp>
        <p:nvSpPr>
          <p:cNvPr id="119" name="TextBox 34"/>
          <p:cNvSpPr/>
          <p:nvPr/>
        </p:nvSpPr>
        <p:spPr>
          <a:xfrm>
            <a:off x="8969760" y="3327840"/>
            <a:ext cx="45000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285790"/>
                </a:solidFill>
                <a:latin typeface="Noto Sans CJK KR Bold"/>
                <a:ea typeface="Noto Sans CJK KR Bold"/>
              </a:rPr>
              <a:t>+</a:t>
            </a:r>
            <a:endParaRPr lang="en-US" sz="3600" b="0" strike="noStrike" spc="-1">
              <a:latin typeface="맑은 고딕"/>
            </a:endParaRPr>
          </a:p>
        </p:txBody>
      </p:sp>
      <p:sp>
        <p:nvSpPr>
          <p:cNvPr id="120" name="직사각형 36"/>
          <p:cNvSpPr/>
          <p:nvPr/>
        </p:nvSpPr>
        <p:spPr>
          <a:xfrm>
            <a:off x="9492840" y="1958040"/>
            <a:ext cx="2463120" cy="4032000"/>
          </a:xfrm>
          <a:prstGeom prst="rect">
            <a:avLst/>
          </a:prstGeom>
          <a:solidFill>
            <a:srgbClr val="FBFBFD">
              <a:alpha val="50000"/>
            </a:srgbClr>
          </a:solidFill>
          <a:ln w="28575">
            <a:solidFill>
              <a:srgbClr val="1F3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직사각형 37"/>
          <p:cNvSpPr/>
          <p:nvPr/>
        </p:nvSpPr>
        <p:spPr>
          <a:xfrm>
            <a:off x="9492840" y="5059800"/>
            <a:ext cx="2463120" cy="935640"/>
          </a:xfrm>
          <a:prstGeom prst="rect">
            <a:avLst/>
          </a:prstGeom>
          <a:solidFill>
            <a:srgbClr val="1F3460"/>
          </a:solidFill>
          <a:ln>
            <a:solidFill>
              <a:srgbClr val="1F3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직사각형 38"/>
          <p:cNvSpPr/>
          <p:nvPr/>
        </p:nvSpPr>
        <p:spPr>
          <a:xfrm>
            <a:off x="9765720" y="4999320"/>
            <a:ext cx="1881720" cy="100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ko-KR" sz="2000" b="0" strike="noStrike" spc="-151">
                <a:solidFill>
                  <a:srgbClr val="FFFFFF"/>
                </a:solidFill>
                <a:latin typeface="함초롬돋움"/>
                <a:ea typeface="함초롬돋움"/>
              </a:rPr>
              <a:t>데이터 베이스</a:t>
            </a:r>
            <a:endParaRPr lang="en-US" sz="2000" b="0" strike="noStrike" spc="-1">
              <a:latin typeface="맑은 고딕"/>
            </a:endParaRPr>
          </a:p>
          <a:p>
            <a:pPr algn="ctr">
              <a:lnSpc>
                <a:spcPct val="150000"/>
              </a:lnSpc>
              <a:buNone/>
            </a:pPr>
            <a:r>
              <a:rPr lang="ko-KR" sz="2000" b="0" strike="noStrike" spc="-151">
                <a:solidFill>
                  <a:srgbClr val="FFFFFF"/>
                </a:solidFill>
                <a:latin typeface="함초롬돋움"/>
                <a:ea typeface="함초롬돋움"/>
              </a:rPr>
              <a:t>형상관리</a:t>
            </a:r>
            <a:endParaRPr lang="en-US" sz="2000" b="0" strike="noStrike" spc="-1">
              <a:latin typeface="맑은 고딕"/>
            </a:endParaRPr>
          </a:p>
        </p:txBody>
      </p:sp>
      <p:pic>
        <p:nvPicPr>
          <p:cNvPr id="123" name="Picture 4" descr="Spring] Spring Framework란 무엇인가?"/>
          <p:cNvPicPr/>
          <p:nvPr/>
        </p:nvPicPr>
        <p:blipFill>
          <a:blip r:embed="rId3"/>
          <a:stretch/>
        </p:blipFill>
        <p:spPr>
          <a:xfrm>
            <a:off x="329400" y="3121200"/>
            <a:ext cx="2185560" cy="107136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6" descr="MyBatis] MyBatis란? 개념 및 데이터구조"/>
          <p:cNvPicPr/>
          <p:nvPr/>
        </p:nvPicPr>
        <p:blipFill>
          <a:blip r:embed="rId4"/>
          <a:stretch/>
        </p:blipFill>
        <p:spPr>
          <a:xfrm>
            <a:off x="296640" y="4186080"/>
            <a:ext cx="2268720" cy="63072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0" descr="Java] static ? final ? static final ?"/>
          <p:cNvPicPr/>
          <p:nvPr/>
        </p:nvPicPr>
        <p:blipFill>
          <a:blip r:embed="rId5"/>
          <a:stretch/>
        </p:blipFill>
        <p:spPr>
          <a:xfrm>
            <a:off x="3469680" y="2833200"/>
            <a:ext cx="2212560" cy="135936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2" descr="한국 MySQL 사용자그룹 | Facebook"/>
          <p:cNvPicPr/>
          <p:nvPr/>
        </p:nvPicPr>
        <p:blipFill>
          <a:blip r:embed="rId6"/>
          <a:stretch/>
        </p:blipFill>
        <p:spPr>
          <a:xfrm>
            <a:off x="9883800" y="2168280"/>
            <a:ext cx="1881720" cy="116856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4" descr="GitHub 기본"/>
          <p:cNvPicPr/>
          <p:nvPr/>
        </p:nvPicPr>
        <p:blipFill>
          <a:blip r:embed="rId7"/>
          <a:stretch/>
        </p:blipFill>
        <p:spPr>
          <a:xfrm>
            <a:off x="9683640" y="3819240"/>
            <a:ext cx="2081520" cy="1149120"/>
          </a:xfrm>
          <a:prstGeom prst="rect">
            <a:avLst/>
          </a:prstGeom>
          <a:ln w="0">
            <a:noFill/>
          </a:ln>
        </p:spPr>
      </p:pic>
      <p:pic>
        <p:nvPicPr>
          <p:cNvPr id="128" name="그림 2"/>
          <p:cNvPicPr/>
          <p:nvPr/>
        </p:nvPicPr>
        <p:blipFill>
          <a:blip r:embed="rId8"/>
          <a:stretch/>
        </p:blipFill>
        <p:spPr>
          <a:xfrm>
            <a:off x="6721560" y="2370600"/>
            <a:ext cx="1857240" cy="211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직사각형 7"/>
          <p:cNvSpPr/>
          <p:nvPr/>
        </p:nvSpPr>
        <p:spPr>
          <a:xfrm>
            <a:off x="533520" y="30204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06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493" name="제목 1"/>
          <p:cNvSpPr/>
          <p:nvPr/>
        </p:nvSpPr>
        <p:spPr>
          <a:xfrm>
            <a:off x="1523880" y="26532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메시지 기능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구매자 시점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)</a:t>
            </a:r>
            <a:endParaRPr lang="en-US" sz="2700" b="0" strike="noStrike" spc="-1">
              <a:latin typeface="맑은 고딕"/>
            </a:endParaRPr>
          </a:p>
        </p:txBody>
      </p:sp>
      <p:grpSp>
        <p:nvGrpSpPr>
          <p:cNvPr id="494" name="그룹 1"/>
          <p:cNvGrpSpPr/>
          <p:nvPr/>
        </p:nvGrpSpPr>
        <p:grpSpPr>
          <a:xfrm>
            <a:off x="3090600" y="1305000"/>
            <a:ext cx="6010560" cy="5366160"/>
            <a:chOff x="3090600" y="1305000"/>
            <a:chExt cx="6010560" cy="5366160"/>
          </a:xfrm>
        </p:grpSpPr>
        <p:pic>
          <p:nvPicPr>
            <p:cNvPr id="495" name="그림 4"/>
            <p:cNvPicPr/>
            <p:nvPr/>
          </p:nvPicPr>
          <p:blipFill>
            <a:blip r:embed="rId2"/>
            <a:srcRect t="28886"/>
            <a:stretch/>
          </p:blipFill>
          <p:spPr>
            <a:xfrm>
              <a:off x="3090600" y="1305000"/>
              <a:ext cx="6010560" cy="5366160"/>
            </a:xfrm>
            <a:prstGeom prst="rect">
              <a:avLst/>
            </a:prstGeom>
            <a:ln w="31750">
              <a:solidFill>
                <a:srgbClr val="1950FF"/>
              </a:solidFill>
              <a:round/>
            </a:ln>
          </p:spPr>
        </p:pic>
        <p:sp>
          <p:nvSpPr>
            <p:cNvPr id="496" name="직사각형 6"/>
            <p:cNvSpPr/>
            <p:nvPr/>
          </p:nvSpPr>
          <p:spPr>
            <a:xfrm>
              <a:off x="6246000" y="3625200"/>
              <a:ext cx="654120" cy="64728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7" name="직사각형 12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TextBox 13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  <p:grpSp>
        <p:nvGrpSpPr>
          <p:cNvPr id="499" name="그룹 2"/>
          <p:cNvGrpSpPr/>
          <p:nvPr/>
        </p:nvGrpSpPr>
        <p:grpSpPr>
          <a:xfrm>
            <a:off x="1560600" y="523800"/>
            <a:ext cx="9249840" cy="6200280"/>
            <a:chOff x="1560600" y="523800"/>
            <a:chExt cx="9249840" cy="6200280"/>
          </a:xfrm>
        </p:grpSpPr>
        <p:pic>
          <p:nvPicPr>
            <p:cNvPr id="500" name="그림 10"/>
            <p:cNvPicPr/>
            <p:nvPr/>
          </p:nvPicPr>
          <p:blipFill>
            <a:blip r:embed="rId3"/>
            <a:srcRect t="13788"/>
            <a:stretch/>
          </p:blipFill>
          <p:spPr>
            <a:xfrm>
              <a:off x="1648080" y="523800"/>
              <a:ext cx="9162360" cy="6200280"/>
            </a:xfrm>
            <a:prstGeom prst="rect">
              <a:avLst/>
            </a:prstGeom>
            <a:ln w="31750">
              <a:solidFill>
                <a:srgbClr val="1950FF"/>
              </a:solidFill>
              <a:round/>
            </a:ln>
          </p:spPr>
        </p:pic>
        <p:sp>
          <p:nvSpPr>
            <p:cNvPr id="501" name="직사각형 11"/>
            <p:cNvSpPr/>
            <p:nvPr/>
          </p:nvSpPr>
          <p:spPr>
            <a:xfrm>
              <a:off x="1560600" y="3277800"/>
              <a:ext cx="1121040" cy="729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06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03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메시지 기능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판매자 시점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) </a:t>
            </a:r>
            <a:endParaRPr lang="en-US" sz="2700" b="0" strike="noStrike" spc="-1">
              <a:latin typeface="맑은 고딕"/>
            </a:endParaRPr>
          </a:p>
        </p:txBody>
      </p:sp>
      <p:grpSp>
        <p:nvGrpSpPr>
          <p:cNvPr id="504" name="그룹 1"/>
          <p:cNvGrpSpPr/>
          <p:nvPr/>
        </p:nvGrpSpPr>
        <p:grpSpPr>
          <a:xfrm>
            <a:off x="3475080" y="1219320"/>
            <a:ext cx="5243400" cy="5473440"/>
            <a:chOff x="3475080" y="1219320"/>
            <a:chExt cx="5243400" cy="5473440"/>
          </a:xfrm>
        </p:grpSpPr>
        <p:pic>
          <p:nvPicPr>
            <p:cNvPr id="505" name="그림 5"/>
            <p:cNvPicPr/>
            <p:nvPr/>
          </p:nvPicPr>
          <p:blipFill>
            <a:blip r:embed="rId2"/>
            <a:srcRect t="13788" r="65866" b="29116"/>
            <a:stretch/>
          </p:blipFill>
          <p:spPr>
            <a:xfrm>
              <a:off x="3475080" y="1219320"/>
              <a:ext cx="5243400" cy="5473440"/>
            </a:xfrm>
            <a:prstGeom prst="rect">
              <a:avLst/>
            </a:prstGeom>
            <a:ln w="31750">
              <a:solidFill>
                <a:srgbClr val="1950FF"/>
              </a:solidFill>
              <a:round/>
            </a:ln>
          </p:spPr>
        </p:pic>
        <p:sp>
          <p:nvSpPr>
            <p:cNvPr id="506" name="직사각형 6"/>
            <p:cNvSpPr/>
            <p:nvPr/>
          </p:nvSpPr>
          <p:spPr>
            <a:xfrm>
              <a:off x="3534840" y="2908440"/>
              <a:ext cx="1585440" cy="79848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07" name="직사각형 10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TextBox 11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  <p:grpSp>
        <p:nvGrpSpPr>
          <p:cNvPr id="509" name="그룹 14"/>
          <p:cNvGrpSpPr/>
          <p:nvPr/>
        </p:nvGrpSpPr>
        <p:grpSpPr>
          <a:xfrm>
            <a:off x="1559160" y="494280"/>
            <a:ext cx="9336960" cy="6267960"/>
            <a:chOff x="1559160" y="494280"/>
            <a:chExt cx="9336960" cy="6267960"/>
          </a:xfrm>
        </p:grpSpPr>
        <p:pic>
          <p:nvPicPr>
            <p:cNvPr id="510" name="그림 15"/>
            <p:cNvPicPr/>
            <p:nvPr/>
          </p:nvPicPr>
          <p:blipFill>
            <a:blip r:embed="rId3"/>
            <a:srcRect t="10976" b="17763"/>
            <a:stretch/>
          </p:blipFill>
          <p:spPr>
            <a:xfrm>
              <a:off x="1667520" y="494280"/>
              <a:ext cx="9228600" cy="6267960"/>
            </a:xfrm>
            <a:prstGeom prst="rect">
              <a:avLst/>
            </a:prstGeom>
            <a:ln w="31750">
              <a:solidFill>
                <a:srgbClr val="1950FF"/>
              </a:solidFill>
              <a:round/>
            </a:ln>
          </p:spPr>
        </p:pic>
        <p:sp>
          <p:nvSpPr>
            <p:cNvPr id="511" name="직사각형 16"/>
            <p:cNvSpPr/>
            <p:nvPr/>
          </p:nvSpPr>
          <p:spPr>
            <a:xfrm>
              <a:off x="1559160" y="3225240"/>
              <a:ext cx="1298160" cy="669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07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13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후기 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구매확정 누른 후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)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514" name="그림 3"/>
          <p:cNvPicPr/>
          <p:nvPr/>
        </p:nvPicPr>
        <p:blipFill>
          <a:blip r:embed="rId2"/>
          <a:srcRect t="22604" r="3110"/>
          <a:stretch/>
        </p:blipFill>
        <p:spPr>
          <a:xfrm>
            <a:off x="539280" y="1587600"/>
            <a:ext cx="6248160" cy="506700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515" name="그림 4"/>
          <p:cNvPicPr/>
          <p:nvPr/>
        </p:nvPicPr>
        <p:blipFill>
          <a:blip r:embed="rId3"/>
          <a:stretch/>
        </p:blipFill>
        <p:spPr>
          <a:xfrm>
            <a:off x="5733360" y="2049840"/>
            <a:ext cx="6159240" cy="343620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516" name="직사각형 6"/>
          <p:cNvSpPr/>
          <p:nvPr/>
        </p:nvSpPr>
        <p:spPr>
          <a:xfrm>
            <a:off x="3242520" y="4968360"/>
            <a:ext cx="801360" cy="606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직선 화살표 연결선 9"/>
          <p:cNvSpPr/>
          <p:nvPr/>
        </p:nvSpPr>
        <p:spPr>
          <a:xfrm flipV="1">
            <a:off x="4044240" y="3918960"/>
            <a:ext cx="1967040" cy="135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타원 10"/>
          <p:cNvSpPr/>
          <p:nvPr/>
        </p:nvSpPr>
        <p:spPr>
          <a:xfrm>
            <a:off x="6011640" y="3495600"/>
            <a:ext cx="1702440" cy="84744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직선 화살표 연결선 11"/>
          <p:cNvSpPr/>
          <p:nvPr/>
        </p:nvSpPr>
        <p:spPr>
          <a:xfrm flipV="1">
            <a:off x="4044240" y="3925080"/>
            <a:ext cx="6424200" cy="134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직사각형 12"/>
          <p:cNvSpPr/>
          <p:nvPr/>
        </p:nvSpPr>
        <p:spPr>
          <a:xfrm>
            <a:off x="10468800" y="3558600"/>
            <a:ext cx="1106280" cy="7336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직사각형 13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TextBox 14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Part3.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07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24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후기 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후기 등록 후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) 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525" name="그림 3"/>
          <p:cNvPicPr/>
          <p:nvPr/>
        </p:nvPicPr>
        <p:blipFill>
          <a:blip r:embed="rId2"/>
          <a:srcRect t="13701" r="2165" b="2811"/>
          <a:stretch/>
        </p:blipFill>
        <p:spPr>
          <a:xfrm>
            <a:off x="423000" y="1511280"/>
            <a:ext cx="5371920" cy="502884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526" name="그림 4"/>
          <p:cNvPicPr/>
          <p:nvPr/>
        </p:nvPicPr>
        <p:blipFill>
          <a:blip r:embed="rId3"/>
          <a:srcRect t="24560" b="11401"/>
          <a:stretch/>
        </p:blipFill>
        <p:spPr>
          <a:xfrm>
            <a:off x="6036480" y="1511280"/>
            <a:ext cx="5917680" cy="504144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527" name="직사각형 6"/>
          <p:cNvSpPr/>
          <p:nvPr/>
        </p:nvSpPr>
        <p:spPr>
          <a:xfrm>
            <a:off x="2620080" y="5984280"/>
            <a:ext cx="1041120" cy="5558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직선 화살표 연결선 9"/>
          <p:cNvSpPr/>
          <p:nvPr/>
        </p:nvSpPr>
        <p:spPr>
          <a:xfrm flipV="1">
            <a:off x="3661560" y="5873040"/>
            <a:ext cx="242388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직사각형 10"/>
          <p:cNvSpPr/>
          <p:nvPr/>
        </p:nvSpPr>
        <p:spPr>
          <a:xfrm>
            <a:off x="6085440" y="5435640"/>
            <a:ext cx="5601960" cy="87588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직사각형 11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TextBox 12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07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33" name="제목 1"/>
          <p:cNvSpPr/>
          <p:nvPr/>
        </p:nvSpPr>
        <p:spPr>
          <a:xfrm>
            <a:off x="1542240" y="429480"/>
            <a:ext cx="5910840" cy="72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후기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534" name="그림 4"/>
          <p:cNvPicPr/>
          <p:nvPr/>
        </p:nvPicPr>
        <p:blipFill>
          <a:blip r:embed="rId2"/>
          <a:srcRect r="25593"/>
          <a:stretch/>
        </p:blipFill>
        <p:spPr>
          <a:xfrm>
            <a:off x="6107760" y="1591560"/>
            <a:ext cx="5779080" cy="212940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535" name="그림 5"/>
          <p:cNvPicPr/>
          <p:nvPr/>
        </p:nvPicPr>
        <p:blipFill>
          <a:blip r:embed="rId3"/>
          <a:srcRect r="28121"/>
          <a:stretch/>
        </p:blipFill>
        <p:spPr>
          <a:xfrm>
            <a:off x="6109920" y="4468320"/>
            <a:ext cx="5764320" cy="214812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536" name="그림 6"/>
          <p:cNvPicPr/>
          <p:nvPr/>
        </p:nvPicPr>
        <p:blipFill>
          <a:blip r:embed="rId4"/>
          <a:srcRect r="54061"/>
          <a:stretch/>
        </p:blipFill>
        <p:spPr>
          <a:xfrm>
            <a:off x="358920" y="1578960"/>
            <a:ext cx="5387760" cy="503748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537" name="직선 화살표 연결선 9"/>
          <p:cNvSpPr/>
          <p:nvPr/>
        </p:nvSpPr>
        <p:spPr>
          <a:xfrm rot="16200000" flipH="1">
            <a:off x="7373520" y="4430520"/>
            <a:ext cx="2060280" cy="5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타원 10"/>
          <p:cNvSpPr/>
          <p:nvPr/>
        </p:nvSpPr>
        <p:spPr>
          <a:xfrm>
            <a:off x="7911000" y="2581200"/>
            <a:ext cx="928080" cy="84744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타원 11"/>
          <p:cNvSpPr/>
          <p:nvPr/>
        </p:nvSpPr>
        <p:spPr>
          <a:xfrm>
            <a:off x="7961760" y="5489640"/>
            <a:ext cx="940680" cy="84744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직사각형 12"/>
          <p:cNvSpPr/>
          <p:nvPr/>
        </p:nvSpPr>
        <p:spPr>
          <a:xfrm>
            <a:off x="938160" y="2679840"/>
            <a:ext cx="3849480" cy="302220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직사각형 14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TextBox 15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08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44" name="제목 1"/>
          <p:cNvSpPr/>
          <p:nvPr/>
        </p:nvSpPr>
        <p:spPr>
          <a:xfrm>
            <a:off x="1511280" y="38088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회원 정보 수정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545" name="그림 3"/>
          <p:cNvPicPr/>
          <p:nvPr/>
        </p:nvPicPr>
        <p:blipFill>
          <a:blip r:embed="rId2"/>
          <a:srcRect l="22189" t="49803" r="11869"/>
          <a:stretch/>
        </p:blipFill>
        <p:spPr>
          <a:xfrm>
            <a:off x="355680" y="1549440"/>
            <a:ext cx="5320800" cy="504144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pic>
        <p:nvPicPr>
          <p:cNvPr id="546" name="그림 4"/>
          <p:cNvPicPr/>
          <p:nvPr/>
        </p:nvPicPr>
        <p:blipFill>
          <a:blip r:embed="rId3"/>
          <a:srcRect l="16075" t="39627"/>
          <a:stretch/>
        </p:blipFill>
        <p:spPr>
          <a:xfrm>
            <a:off x="5956200" y="1536840"/>
            <a:ext cx="5934960" cy="504144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547" name="직사각형 5"/>
          <p:cNvSpPr/>
          <p:nvPr/>
        </p:nvSpPr>
        <p:spPr>
          <a:xfrm>
            <a:off x="749160" y="3926880"/>
            <a:ext cx="2285640" cy="1063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직선 화살표 연결선 6"/>
          <p:cNvSpPr/>
          <p:nvPr/>
        </p:nvSpPr>
        <p:spPr>
          <a:xfrm flipV="1">
            <a:off x="3035160" y="4241880"/>
            <a:ext cx="3212640" cy="21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직사각형 9"/>
          <p:cNvSpPr/>
          <p:nvPr/>
        </p:nvSpPr>
        <p:spPr>
          <a:xfrm>
            <a:off x="6248520" y="2006640"/>
            <a:ext cx="4051080" cy="447012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직사각형 10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TextBox 11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09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53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회원탈퇴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554" name="그림 3"/>
          <p:cNvPicPr/>
          <p:nvPr/>
        </p:nvPicPr>
        <p:blipFill>
          <a:blip r:embed="rId2"/>
          <a:srcRect l="2866" t="19443" r="4352" b="6109"/>
          <a:stretch/>
        </p:blipFill>
        <p:spPr>
          <a:xfrm>
            <a:off x="2476440" y="1359000"/>
            <a:ext cx="7187760" cy="5257440"/>
          </a:xfrm>
          <a:prstGeom prst="rect">
            <a:avLst/>
          </a:prstGeom>
          <a:ln w="31750">
            <a:solidFill>
              <a:srgbClr val="1950FF"/>
            </a:solidFill>
            <a:round/>
          </a:ln>
        </p:spPr>
      </p:pic>
      <p:sp>
        <p:nvSpPr>
          <p:cNvPr id="555" name="직사각형 4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TextBox 5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직선 연결선 6"/>
          <p:cNvSpPr/>
          <p:nvPr/>
        </p:nvSpPr>
        <p:spPr>
          <a:xfrm>
            <a:off x="5062320" y="3575520"/>
            <a:ext cx="2808360" cy="360"/>
          </a:xfrm>
          <a:prstGeom prst="line">
            <a:avLst/>
          </a:prstGeom>
          <a:ln w="22225">
            <a:solidFill>
              <a:srgbClr val="4472C4">
                <a:lumMod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직사각형 26"/>
          <p:cNvSpPr/>
          <p:nvPr/>
        </p:nvSpPr>
        <p:spPr>
          <a:xfrm>
            <a:off x="0" y="0"/>
            <a:ext cx="96948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TextBox 27"/>
          <p:cNvSpPr/>
          <p:nvPr/>
        </p:nvSpPr>
        <p:spPr>
          <a:xfrm rot="5400000">
            <a:off x="-966325" y="1859330"/>
            <a:ext cx="2907889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중고거래 사이트 </a:t>
            </a:r>
            <a:r>
              <a:rPr lang="en-US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CONO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0" name="TextBox 28"/>
          <p:cNvSpPr/>
          <p:nvPr/>
        </p:nvSpPr>
        <p:spPr>
          <a:xfrm>
            <a:off x="5087895" y="2140920"/>
            <a:ext cx="2750730" cy="13295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200000"/>
              </a:lnSpc>
              <a:buNone/>
            </a:pPr>
            <a:r>
              <a:rPr lang="ko-KR" sz="48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자료</a:t>
            </a:r>
            <a:endParaRPr lang="en-US" sz="48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직사각형 4"/>
          <p:cNvSpPr/>
          <p:nvPr/>
        </p:nvSpPr>
        <p:spPr>
          <a:xfrm>
            <a:off x="595440" y="28152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01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62" name="제목 1"/>
          <p:cNvSpPr/>
          <p:nvPr/>
        </p:nvSpPr>
        <p:spPr>
          <a:xfrm>
            <a:off x="1586160" y="24444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회의록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563" name="직사각형 8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TextBox 9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  <p:pic>
        <p:nvPicPr>
          <p:cNvPr id="565" name="그림 2"/>
          <p:cNvPicPr/>
          <p:nvPr/>
        </p:nvPicPr>
        <p:blipFill>
          <a:blip r:embed="rId2"/>
          <a:srcRect r="25637"/>
          <a:stretch/>
        </p:blipFill>
        <p:spPr>
          <a:xfrm>
            <a:off x="5600880" y="192240"/>
            <a:ext cx="6102000" cy="647352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22000"/>
              </a:srgbClr>
            </a:outerShdw>
          </a:effectLst>
        </p:spPr>
      </p:pic>
      <p:sp>
        <p:nvSpPr>
          <p:cNvPr id="566" name="TextBox 10"/>
          <p:cNvSpPr/>
          <p:nvPr/>
        </p:nvSpPr>
        <p:spPr>
          <a:xfrm>
            <a:off x="852120" y="2677680"/>
            <a:ext cx="428904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ko-KR" sz="2400" b="1" strike="noStrike" spc="-1" dirty="0">
                <a:solidFill>
                  <a:srgbClr val="000000"/>
                </a:solidFill>
                <a:latin typeface="함초롬돋움"/>
                <a:ea typeface="함초롬돋움"/>
              </a:rPr>
              <a:t>첫번째 회의 </a:t>
            </a:r>
            <a:r>
              <a:rPr lang="en-US" sz="2400" b="1" strike="noStrike" spc="-1" dirty="0">
                <a:solidFill>
                  <a:srgbClr val="000000"/>
                </a:solidFill>
                <a:latin typeface="함초롬돋움"/>
                <a:ea typeface="함초롬돋움"/>
              </a:rPr>
              <a:t>(2022. 04. 29)</a:t>
            </a:r>
            <a:endParaRPr lang="en-US" sz="2400" b="0" strike="noStrike" spc="-1" dirty="0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lang="ko-KR" sz="2400" b="0" strike="noStrike" spc="-1" dirty="0">
                <a:solidFill>
                  <a:srgbClr val="000000"/>
                </a:solidFill>
                <a:latin typeface="함초롬돋움"/>
                <a:ea typeface="함초롬돋움"/>
              </a:rPr>
              <a:t>프로젝트 방향성 및 주제선정</a:t>
            </a:r>
            <a:endParaRPr lang="en-US" sz="2400" b="0" strike="noStrike" spc="-1" dirty="0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lang="ko-KR" sz="2400" b="0" strike="noStrike" spc="-1" dirty="0">
                <a:solidFill>
                  <a:srgbClr val="000000"/>
                </a:solidFill>
                <a:latin typeface="함초롬돋움"/>
                <a:ea typeface="함초롬돋움"/>
              </a:rPr>
              <a:t>주요 기능 회의</a:t>
            </a:r>
            <a:endParaRPr lang="en-US" sz="24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직사각형 4"/>
          <p:cNvSpPr/>
          <p:nvPr/>
        </p:nvSpPr>
        <p:spPr>
          <a:xfrm>
            <a:off x="595440" y="28152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01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68" name="제목 1"/>
          <p:cNvSpPr/>
          <p:nvPr/>
        </p:nvSpPr>
        <p:spPr>
          <a:xfrm>
            <a:off x="1586160" y="24444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회의록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569" name="그림 5"/>
          <p:cNvPicPr/>
          <p:nvPr/>
        </p:nvPicPr>
        <p:blipFill>
          <a:blip r:embed="rId2"/>
          <a:srcRect t="30814" r="26351"/>
          <a:stretch/>
        </p:blipFill>
        <p:spPr>
          <a:xfrm>
            <a:off x="5301000" y="1112760"/>
            <a:ext cx="6661800" cy="517788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24000"/>
              </a:srgbClr>
            </a:outerShdw>
          </a:effectLst>
        </p:spPr>
      </p:pic>
      <p:sp>
        <p:nvSpPr>
          <p:cNvPr id="570" name="직사각형 8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TextBox 9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  <p:sp>
        <p:nvSpPr>
          <p:cNvPr id="572" name="TextBox 10"/>
          <p:cNvSpPr/>
          <p:nvPr/>
        </p:nvSpPr>
        <p:spPr>
          <a:xfrm>
            <a:off x="626040" y="2677680"/>
            <a:ext cx="428904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ko-KR" sz="2400" b="1" strike="noStrike" spc="-1">
                <a:solidFill>
                  <a:srgbClr val="000000"/>
                </a:solidFill>
                <a:latin typeface="함초롬돋움"/>
                <a:ea typeface="함초롬돋움"/>
              </a:rPr>
              <a:t>두번째 회의 </a:t>
            </a:r>
            <a:r>
              <a:rPr lang="en-US" sz="2400" b="1" strike="noStrike" spc="-1">
                <a:solidFill>
                  <a:srgbClr val="000000"/>
                </a:solidFill>
                <a:latin typeface="함초롬돋움"/>
                <a:ea typeface="함초롬돋움"/>
              </a:rPr>
              <a:t>(2022. 05. 01)</a:t>
            </a:r>
            <a:endParaRPr lang="en-US" sz="2400" b="0" strike="noStrike" spc="-1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lang="ko-KR" sz="2400" b="0" strike="noStrike" spc="-1">
                <a:solidFill>
                  <a:srgbClr val="000000"/>
                </a:solidFill>
                <a:latin typeface="함초롬돋움"/>
                <a:ea typeface="함초롬돋움"/>
              </a:rPr>
              <a:t>프로젝트 방향성 및 주제선정</a:t>
            </a:r>
            <a:endParaRPr lang="en-US" sz="2400" b="0" strike="noStrike" spc="-1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lang="ko-KR" sz="2400" b="0" strike="noStrike" spc="-1">
                <a:solidFill>
                  <a:srgbClr val="000000"/>
                </a:solidFill>
                <a:latin typeface="함초롬돋움"/>
                <a:ea typeface="함초롬돋움"/>
              </a:rPr>
              <a:t>페이지 역할 분담</a:t>
            </a:r>
            <a:endParaRPr lang="en-US" sz="24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선 연결선 6"/>
          <p:cNvSpPr/>
          <p:nvPr/>
        </p:nvSpPr>
        <p:spPr>
          <a:xfrm>
            <a:off x="3151440" y="3575520"/>
            <a:ext cx="2808000" cy="360"/>
          </a:xfrm>
          <a:prstGeom prst="line">
            <a:avLst/>
          </a:prstGeom>
          <a:ln w="22225">
            <a:solidFill>
              <a:srgbClr val="4472C4">
                <a:lumMod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직사각형 26"/>
          <p:cNvSpPr/>
          <p:nvPr/>
        </p:nvSpPr>
        <p:spPr>
          <a:xfrm>
            <a:off x="0" y="0"/>
            <a:ext cx="96948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TextBox 27"/>
          <p:cNvSpPr/>
          <p:nvPr/>
        </p:nvSpPr>
        <p:spPr>
          <a:xfrm rot="5400000">
            <a:off x="-966505" y="1859690"/>
            <a:ext cx="2907889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중고거래 사이트 </a:t>
            </a:r>
            <a:r>
              <a:rPr lang="en-US" sz="1600" b="0" strike="noStrike" spc="-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CONO</a:t>
            </a:r>
            <a:endParaRPr lang="en-US" sz="16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2" name="TextBox 28"/>
          <p:cNvSpPr/>
          <p:nvPr/>
        </p:nvSpPr>
        <p:spPr>
          <a:xfrm>
            <a:off x="3176655" y="2140920"/>
            <a:ext cx="2750730" cy="13295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200000"/>
              </a:lnSpc>
              <a:buNone/>
            </a:pPr>
            <a:r>
              <a:rPr lang="ko-KR" sz="48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기능</a:t>
            </a:r>
            <a:endParaRPr lang="en-US" sz="48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3" name="TextBox 29"/>
          <p:cNvSpPr/>
          <p:nvPr/>
        </p:nvSpPr>
        <p:spPr>
          <a:xfrm>
            <a:off x="7696440" y="2259720"/>
            <a:ext cx="1982764" cy="20128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343080" indent="-343080">
              <a:lnSpc>
                <a:spcPct val="200000"/>
              </a:lnSpc>
              <a:buClr>
                <a:srgbClr val="203864"/>
              </a:buClr>
              <a:buFont typeface="StarSymbol"/>
              <a:buAutoNum type="arabicPeriod"/>
            </a:pPr>
            <a:r>
              <a:rPr lang="ko-KR" sz="22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역할</a:t>
            </a:r>
            <a:endParaRPr lang="en-US" sz="22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3080" indent="-343080">
              <a:lnSpc>
                <a:spcPct val="200000"/>
              </a:lnSpc>
              <a:buClr>
                <a:srgbClr val="203864"/>
              </a:buClr>
              <a:buFont typeface="StarSymbol"/>
              <a:buAutoNum type="arabicPeriod"/>
            </a:pPr>
            <a:r>
              <a:rPr lang="ko-KR" sz="22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역할</a:t>
            </a:r>
            <a:endParaRPr lang="en-US" sz="22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3080" indent="-343080">
              <a:lnSpc>
                <a:spcPct val="200000"/>
              </a:lnSpc>
              <a:buClr>
                <a:srgbClr val="203864"/>
              </a:buClr>
              <a:buFont typeface="StarSymbol"/>
              <a:buAutoNum type="arabicPeriod"/>
            </a:pPr>
            <a:r>
              <a:rPr lang="ko-KR" sz="2200" b="1" strike="noStrike" spc="-1">
                <a:solidFill>
                  <a:srgbClr val="20386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판매자 역할</a:t>
            </a:r>
            <a:endParaRPr lang="en-US" sz="2200" b="0" strike="noStrike" spc="-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직사각형 4"/>
          <p:cNvSpPr/>
          <p:nvPr/>
        </p:nvSpPr>
        <p:spPr>
          <a:xfrm>
            <a:off x="533520" y="226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02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74" name="제목 1"/>
          <p:cNvSpPr/>
          <p:nvPr/>
        </p:nvSpPr>
        <p:spPr>
          <a:xfrm>
            <a:off x="1523880" y="189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데이터베이스 설계도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575" name="그림 2"/>
          <p:cNvPicPr/>
          <p:nvPr/>
        </p:nvPicPr>
        <p:blipFill>
          <a:blip r:embed="rId2"/>
          <a:stretch/>
        </p:blipFill>
        <p:spPr>
          <a:xfrm>
            <a:off x="2120040" y="1150560"/>
            <a:ext cx="7951320" cy="551808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28000"/>
              </a:srgbClr>
            </a:outerShdw>
          </a:effectLst>
        </p:spPr>
      </p:pic>
      <p:sp>
        <p:nvSpPr>
          <p:cNvPr id="576" name="직사각형 5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TextBox 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직사각형 4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03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79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UseCase Diagram(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비회원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)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580" name="그림 2"/>
          <p:cNvPicPr/>
          <p:nvPr/>
        </p:nvPicPr>
        <p:blipFill>
          <a:blip r:embed="rId2"/>
          <a:stretch/>
        </p:blipFill>
        <p:spPr>
          <a:xfrm>
            <a:off x="3127680" y="1783440"/>
            <a:ext cx="5537160" cy="460980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31000"/>
              </a:srgbClr>
            </a:outerShdw>
          </a:effectLst>
        </p:spPr>
      </p:pic>
      <p:sp>
        <p:nvSpPr>
          <p:cNvPr id="581" name="직사각형 5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TextBox 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직사각형 4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03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84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UseCase Diagram(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구매자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)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585" name="그림 2"/>
          <p:cNvPicPr/>
          <p:nvPr/>
        </p:nvPicPr>
        <p:blipFill>
          <a:blip r:embed="rId2"/>
          <a:stretch/>
        </p:blipFill>
        <p:spPr>
          <a:xfrm>
            <a:off x="2037960" y="1487160"/>
            <a:ext cx="8067600" cy="501948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24000"/>
              </a:srgbClr>
            </a:outerShdw>
          </a:effectLst>
        </p:spPr>
      </p:pic>
      <p:sp>
        <p:nvSpPr>
          <p:cNvPr id="586" name="직사각형 5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TextBox 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직사각형 4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03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89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UseCase Diagram(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판매자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)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590" name="그림 2"/>
          <p:cNvPicPr/>
          <p:nvPr/>
        </p:nvPicPr>
        <p:blipFill>
          <a:blip r:embed="rId2"/>
          <a:stretch/>
        </p:blipFill>
        <p:spPr>
          <a:xfrm>
            <a:off x="1876320" y="1409400"/>
            <a:ext cx="8439480" cy="509724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27000"/>
              </a:srgbClr>
            </a:outerShdw>
          </a:effectLst>
        </p:spPr>
      </p:pic>
      <p:sp>
        <p:nvSpPr>
          <p:cNvPr id="591" name="직사각형 5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TextBox 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직사각형 4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03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94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UseCase Diagram(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관리자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)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595" name="그림 2"/>
          <p:cNvPicPr/>
          <p:nvPr/>
        </p:nvPicPr>
        <p:blipFill>
          <a:blip r:embed="rId2"/>
          <a:stretch/>
        </p:blipFill>
        <p:spPr>
          <a:xfrm>
            <a:off x="2250000" y="1764360"/>
            <a:ext cx="7691760" cy="448956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28000"/>
              </a:srgbClr>
            </a:outerShdw>
          </a:effectLst>
        </p:spPr>
      </p:pic>
      <p:sp>
        <p:nvSpPr>
          <p:cNvPr id="596" name="직사각형 5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TextBox 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직사각형 4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04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599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간트 차트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(5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월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)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600" name="직사각형 5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TextBox 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  <p:graphicFrame>
        <p:nvGraphicFramePr>
          <p:cNvPr id="602" name="표 10"/>
          <p:cNvGraphicFramePr/>
          <p:nvPr/>
        </p:nvGraphicFramePr>
        <p:xfrm>
          <a:off x="552600" y="1252080"/>
          <a:ext cx="11304000" cy="7410600"/>
        </p:xfrm>
        <a:graphic>
          <a:graphicData uri="http://schemas.openxmlformats.org/drawingml/2006/table">
            <a:tbl>
              <a:tblPr/>
              <a:tblGrid>
                <a:gridCol w="1195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892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</a:tblGrid>
              <a:tr h="2145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28080">
                      <a:solidFill>
                        <a:srgbClr val="666666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28080">
                      <a:solidFill>
                        <a:srgbClr val="666666"/>
                      </a:solidFill>
                    </a:lnR>
                    <a:lnT w="28080">
                      <a:solidFill>
                        <a:srgbClr val="666666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32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주차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주차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주차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주차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주차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5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요일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토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토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토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토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12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16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17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18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19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21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22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23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24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25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26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27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28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29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30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31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진행단계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세부진행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5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회의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56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프로젝트기획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주제선정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주요기능선정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추가기능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모델링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456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시스템 설계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아키텍쳐 설계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4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3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UX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구상 및 디자인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456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개발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구축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03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디자인 구현 및 수정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4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사용자 기능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4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관리자 기능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4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병합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0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테스트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테스트 및 오류수정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75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문서화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PPT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작성화 및 문서화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1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평가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최종 평가 및 발표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000" marR="1800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직사각형 4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04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604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간트 차트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(6</a:t>
            </a: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월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)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605" name="직사각형 5"/>
          <p:cNvSpPr/>
          <p:nvPr/>
        </p:nvSpPr>
        <p:spPr>
          <a:xfrm>
            <a:off x="-9720" y="0"/>
            <a:ext cx="21924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TextBox 6"/>
          <p:cNvSpPr/>
          <p:nvPr/>
        </p:nvSpPr>
        <p:spPr>
          <a:xfrm rot="5400000">
            <a:off x="-777960" y="745560"/>
            <a:ext cx="17640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함초롬돋움"/>
                <a:ea typeface="함초롬돋움"/>
              </a:rPr>
              <a:t>Part3</a:t>
            </a:r>
            <a:r>
              <a:rPr lang="en-US" sz="1200" b="0" strike="noStrike" spc="-1">
                <a:solidFill>
                  <a:srgbClr val="FFFFFF"/>
                </a:solidFill>
                <a:latin typeface="빙그레체Ⅱ"/>
                <a:ea typeface="빙그레체Ⅱ"/>
              </a:rPr>
              <a:t>. USER</a:t>
            </a:r>
            <a:endParaRPr lang="en-US" sz="1200" b="0" strike="noStrike" spc="-1">
              <a:latin typeface="맑은 고딕"/>
            </a:endParaRPr>
          </a:p>
        </p:txBody>
      </p:sp>
      <p:graphicFrame>
        <p:nvGraphicFramePr>
          <p:cNvPr id="607" name="표 10"/>
          <p:cNvGraphicFramePr/>
          <p:nvPr/>
        </p:nvGraphicFramePr>
        <p:xfrm>
          <a:off x="541800" y="1258560"/>
          <a:ext cx="11295000" cy="7536240"/>
        </p:xfrm>
        <a:graphic>
          <a:graphicData uri="http://schemas.openxmlformats.org/drawingml/2006/table">
            <a:tbl>
              <a:tblPr/>
              <a:tblGrid>
                <a:gridCol w="122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754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7792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2073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28080">
                      <a:solidFill>
                        <a:srgbClr val="666666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30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28080">
                      <a:solidFill>
                        <a:srgbClr val="666666"/>
                      </a:solidFill>
                    </a:lnR>
                    <a:lnT w="28080">
                      <a:solidFill>
                        <a:srgbClr val="666666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3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주차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주차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주차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주차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주차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2808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3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요일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토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토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토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금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토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2808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12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16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17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18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19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21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22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23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24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25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26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27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28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29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30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2808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진행단계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세부진행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3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회의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36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프로젝트기획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주제선정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3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주요기능선정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3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추가기능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3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모델링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36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시스템 설계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아키텍쳐 설계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3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73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UX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구상 및 디자인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736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개발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구축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73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디자인 구현 및 수정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3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사용자 기능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73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관리자 기능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73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병합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테스트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테스트 및 오류수정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문서화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PPT </a:t>
                      </a: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작성화 및 문서화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평가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최종 평가 및 발표</a:t>
                      </a:r>
                      <a:endParaRPr lang="en-US" sz="1200" b="0" strike="noStrike" spc="-1">
                        <a:latin typeface="맑은 고딕"/>
                      </a:endParaRPr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8720" marR="18720" anchor="b">
                    <a:lnL w="9360">
                      <a:solidFill>
                        <a:srgbClr val="CCCCCC"/>
                      </a:solidFill>
                    </a:lnL>
                    <a:lnR w="9360">
                      <a:solidFill>
                        <a:srgbClr val="666666"/>
                      </a:solidFill>
                    </a:lnR>
                    <a:lnT w="9360">
                      <a:solidFill>
                        <a:srgbClr val="CCCCCC"/>
                      </a:solidFill>
                    </a:lnT>
                    <a:lnB w="9360">
                      <a:solidFill>
                        <a:srgbClr val="66666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>
                <a:solidFill>
                  <a:srgbClr val="FFFFFF"/>
                </a:solidFill>
                <a:latin typeface="맑은 고딕"/>
              </a:rPr>
              <a:t>05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609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보완 사항</a:t>
            </a:r>
            <a:r>
              <a:rPr lang="en-US" sz="2700" b="1" strike="noStrike" spc="-1">
                <a:solidFill>
                  <a:srgbClr val="000000"/>
                </a:solidFill>
                <a:latin typeface="맑은 고딕"/>
              </a:rPr>
              <a:t> </a:t>
            </a:r>
            <a:endParaRPr lang="en-US" sz="2700" b="0" strike="noStrike" spc="-1">
              <a:latin typeface="맑은 고딕"/>
            </a:endParaRPr>
          </a:p>
        </p:txBody>
      </p:sp>
      <p:sp>
        <p:nvSpPr>
          <p:cNvPr id="610" name="모서리가 접힌 도형 4"/>
          <p:cNvSpPr/>
          <p:nvPr/>
        </p:nvSpPr>
        <p:spPr>
          <a:xfrm>
            <a:off x="1044720" y="1865520"/>
            <a:ext cx="10485720" cy="4413960"/>
          </a:xfrm>
          <a:prstGeom prst="foldedCorner">
            <a:avLst>
              <a:gd name="adj" fmla="val 16667"/>
            </a:avLst>
          </a:prstGeom>
          <a:solidFill>
            <a:srgbClr val="FBFBFD">
              <a:alpha val="50000"/>
            </a:srgbClr>
          </a:solidFill>
          <a:ln w="57150" cap="rnd">
            <a:solidFill>
              <a:srgbClr val="1F34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TextBox 12"/>
          <p:cNvSpPr/>
          <p:nvPr/>
        </p:nvSpPr>
        <p:spPr>
          <a:xfrm>
            <a:off x="2319611" y="2478671"/>
            <a:ext cx="6705360" cy="29790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250000"/>
              </a:lnSpc>
              <a:buNone/>
              <a:tabLst>
                <a:tab pos="0" algn="l"/>
              </a:tabLst>
            </a:pPr>
            <a:r>
              <a:rPr lang="en-US" sz="2400" b="1" strike="noStrike" spc="-15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 </a:t>
            </a:r>
            <a:r>
              <a:rPr lang="ko-KR" sz="2400" b="1" strike="noStrike" spc="-15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리팩토링</a:t>
            </a:r>
            <a:endParaRPr lang="en-US" sz="24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3080" indent="-343080">
              <a:lnSpc>
                <a:spcPct val="250000"/>
              </a:lnSpc>
              <a:buNone/>
              <a:tabLst>
                <a:tab pos="0" algn="l"/>
              </a:tabLst>
            </a:pPr>
            <a:r>
              <a:rPr lang="en-US" sz="2400" b="1" strike="noStrike" spc="-15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 </a:t>
            </a:r>
            <a:r>
              <a:rPr lang="ko-KR" sz="2400" b="1" strike="noStrike" spc="-15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중복 및 에러 테스트</a:t>
            </a:r>
            <a:endParaRPr lang="en-US" sz="24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3080" indent="-343080">
              <a:lnSpc>
                <a:spcPct val="250000"/>
              </a:lnSpc>
              <a:buNone/>
              <a:tabLst>
                <a:tab pos="0" algn="l"/>
              </a:tabLst>
            </a:pPr>
            <a:r>
              <a:rPr lang="en-US" sz="2400" b="1" strike="noStrike" spc="-15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 </a:t>
            </a:r>
            <a:r>
              <a:rPr lang="ko-KR" sz="2400" b="1" strike="noStrike" spc="-15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결제 보안 확인</a:t>
            </a:r>
            <a:endParaRPr lang="en-US" sz="24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12" name="TextBox 13"/>
          <p:cNvSpPr/>
          <p:nvPr/>
        </p:nvSpPr>
        <p:spPr>
          <a:xfrm>
            <a:off x="6945832" y="2487623"/>
            <a:ext cx="3687840" cy="27082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250000"/>
              </a:lnSpc>
              <a:buNone/>
              <a:tabLst>
                <a:tab pos="0" algn="l"/>
              </a:tabLst>
            </a:pPr>
            <a:r>
              <a:rPr lang="en-US" sz="2400" b="1" strike="noStrike" spc="-15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 </a:t>
            </a:r>
            <a:r>
              <a:rPr lang="ko-KR" sz="2400" b="1" strike="noStrike" spc="-15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휴대폰 인증</a:t>
            </a:r>
            <a:endParaRPr lang="en-US" sz="24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3080" indent="-343080">
              <a:lnSpc>
                <a:spcPct val="250000"/>
              </a:lnSpc>
              <a:buNone/>
              <a:tabLst>
                <a:tab pos="0" algn="l"/>
              </a:tabLst>
            </a:pPr>
            <a:r>
              <a:rPr lang="en-US" sz="2400" b="1" strike="noStrike" spc="-15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 </a:t>
            </a:r>
            <a:r>
              <a:rPr lang="ko-KR" sz="2400" b="1" strike="noStrike" spc="-15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비동기화</a:t>
            </a:r>
            <a:endParaRPr lang="en-US" sz="24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3080" indent="-343080">
              <a:lnSpc>
                <a:spcPct val="250000"/>
              </a:lnSpc>
              <a:buNone/>
              <a:tabLst>
                <a:tab pos="0" algn="l"/>
              </a:tabLst>
            </a:pPr>
            <a:r>
              <a:rPr lang="en-US" sz="2400" b="1" strike="noStrike" spc="-15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 </a:t>
            </a:r>
            <a:r>
              <a:rPr lang="ko-KR" sz="2400" b="1" strike="noStrike" spc="-15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알림 기능</a:t>
            </a:r>
            <a:endParaRPr lang="en-US" sz="2400" b="0" strike="noStrike" spc="-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extBox 3"/>
          <p:cNvSpPr/>
          <p:nvPr/>
        </p:nvSpPr>
        <p:spPr>
          <a:xfrm>
            <a:off x="5936040" y="2570400"/>
            <a:ext cx="4457880" cy="12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sz="7500" b="1" i="1" strike="noStrike" spc="-301">
                <a:solidFill>
                  <a:srgbClr val="1F3460"/>
                </a:solidFill>
                <a:latin typeface="LM Mono 10"/>
              </a:rPr>
              <a:t>시 연</a:t>
            </a:r>
            <a:endParaRPr lang="en-US" sz="7500" b="0" strike="noStrike" spc="-1">
              <a:latin typeface="맑은 고딕"/>
            </a:endParaRPr>
          </a:p>
        </p:txBody>
      </p:sp>
      <p:sp>
        <p:nvSpPr>
          <p:cNvPr id="614" name="자유형 10"/>
          <p:cNvSpPr/>
          <p:nvPr/>
        </p:nvSpPr>
        <p:spPr>
          <a:xfrm>
            <a:off x="3938760" y="1468800"/>
            <a:ext cx="3457080" cy="3362040"/>
          </a:xfrm>
          <a:custGeom>
            <a:avLst/>
            <a:gdLst/>
            <a:ahLst/>
            <a:cxnLst/>
            <a:rect l="l" t="t" r="r" b="b"/>
            <a:pathLst>
              <a:path w="3457575" h="3362325">
                <a:moveTo>
                  <a:pt x="0" y="0"/>
                </a:moveTo>
                <a:lnTo>
                  <a:pt x="3457575" y="0"/>
                </a:lnTo>
                <a:lnTo>
                  <a:pt x="3457575" y="762001"/>
                </a:lnTo>
                <a:lnTo>
                  <a:pt x="3237309" y="762001"/>
                </a:lnTo>
                <a:lnTo>
                  <a:pt x="3237309" y="220266"/>
                </a:lnTo>
                <a:lnTo>
                  <a:pt x="220266" y="220266"/>
                </a:lnTo>
                <a:lnTo>
                  <a:pt x="220266" y="3142059"/>
                </a:lnTo>
                <a:lnTo>
                  <a:pt x="3237309" y="3142059"/>
                </a:lnTo>
                <a:lnTo>
                  <a:pt x="3237309" y="2600326"/>
                </a:lnTo>
                <a:lnTo>
                  <a:pt x="3457575" y="2600326"/>
                </a:lnTo>
                <a:lnTo>
                  <a:pt x="3457575" y="3362325"/>
                </a:lnTo>
                <a:lnTo>
                  <a:pt x="0" y="3362325"/>
                </a:lnTo>
                <a:close/>
              </a:path>
            </a:pathLst>
          </a:custGeom>
          <a:solidFill>
            <a:srgbClr val="1F3460"/>
          </a:solidFill>
          <a:ln>
            <a:solidFill>
              <a:srgbClr val="1F346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TextBox 5"/>
          <p:cNvSpPr/>
          <p:nvPr/>
        </p:nvSpPr>
        <p:spPr>
          <a:xfrm>
            <a:off x="4095360" y="4999680"/>
            <a:ext cx="32976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함초롬돋움"/>
                <a:ea typeface="함초롬돋움"/>
              </a:rPr>
              <a:t>CONO </a:t>
            </a:r>
            <a:r>
              <a:rPr lang="ko-KR" sz="1800" b="0" strike="noStrike" spc="-1">
                <a:solidFill>
                  <a:srgbClr val="000000"/>
                </a:solidFill>
                <a:latin typeface="함초롬돋움"/>
                <a:ea typeface="함초롬돋움"/>
              </a:rPr>
              <a:t>온라인 중고 거래 사이트</a:t>
            </a:r>
            <a:endParaRPr lang="en-US" sz="18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extBox 3"/>
          <p:cNvSpPr/>
          <p:nvPr/>
        </p:nvSpPr>
        <p:spPr>
          <a:xfrm>
            <a:off x="5643360" y="2379960"/>
            <a:ext cx="445788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0" b="1" i="1" strike="noStrike" spc="-301">
                <a:solidFill>
                  <a:srgbClr val="1F3460"/>
                </a:solidFill>
                <a:latin typeface="LM Mono 10"/>
              </a:rPr>
              <a:t>Q &amp; A</a:t>
            </a:r>
            <a:endParaRPr lang="en-US" sz="10000" b="0" strike="noStrike" spc="-1">
              <a:latin typeface="맑은 고딕"/>
            </a:endParaRPr>
          </a:p>
        </p:txBody>
      </p:sp>
      <p:sp>
        <p:nvSpPr>
          <p:cNvPr id="617" name="자유형 10"/>
          <p:cNvSpPr/>
          <p:nvPr/>
        </p:nvSpPr>
        <p:spPr>
          <a:xfrm>
            <a:off x="3938760" y="1468800"/>
            <a:ext cx="3457080" cy="3362040"/>
          </a:xfrm>
          <a:custGeom>
            <a:avLst/>
            <a:gdLst/>
            <a:ahLst/>
            <a:cxnLst/>
            <a:rect l="l" t="t" r="r" b="b"/>
            <a:pathLst>
              <a:path w="3457575" h="3362325">
                <a:moveTo>
                  <a:pt x="0" y="0"/>
                </a:moveTo>
                <a:lnTo>
                  <a:pt x="3457575" y="0"/>
                </a:lnTo>
                <a:lnTo>
                  <a:pt x="3457575" y="762001"/>
                </a:lnTo>
                <a:lnTo>
                  <a:pt x="3237309" y="762001"/>
                </a:lnTo>
                <a:lnTo>
                  <a:pt x="3237309" y="220266"/>
                </a:lnTo>
                <a:lnTo>
                  <a:pt x="220266" y="220266"/>
                </a:lnTo>
                <a:lnTo>
                  <a:pt x="220266" y="3142059"/>
                </a:lnTo>
                <a:lnTo>
                  <a:pt x="3237309" y="3142059"/>
                </a:lnTo>
                <a:lnTo>
                  <a:pt x="3237309" y="2600326"/>
                </a:lnTo>
                <a:lnTo>
                  <a:pt x="3457575" y="2600326"/>
                </a:lnTo>
                <a:lnTo>
                  <a:pt x="3457575" y="3362325"/>
                </a:lnTo>
                <a:lnTo>
                  <a:pt x="0" y="3362325"/>
                </a:lnTo>
                <a:close/>
              </a:path>
            </a:pathLst>
          </a:custGeom>
          <a:solidFill>
            <a:srgbClr val="1F3460"/>
          </a:solidFill>
          <a:ln>
            <a:solidFill>
              <a:srgbClr val="1F346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TextBox 5"/>
          <p:cNvSpPr/>
          <p:nvPr/>
        </p:nvSpPr>
        <p:spPr>
          <a:xfrm>
            <a:off x="4095360" y="4999680"/>
            <a:ext cx="32976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함초롬돋움"/>
                <a:ea typeface="함초롬돋움"/>
              </a:rPr>
              <a:t>CONO </a:t>
            </a:r>
            <a:r>
              <a:rPr lang="ko-KR" sz="1800" b="0" strike="noStrike" spc="-1">
                <a:solidFill>
                  <a:srgbClr val="000000"/>
                </a:solidFill>
                <a:latin typeface="함초롬돋움"/>
                <a:ea typeface="함초롬돋움"/>
              </a:rPr>
              <a:t>온라인 중고 거래 사이트</a:t>
            </a:r>
            <a:endParaRPr lang="en-US" sz="18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 dirty="0">
                <a:solidFill>
                  <a:srgbClr val="FFFFFF"/>
                </a:solidFill>
                <a:latin typeface="맑은 고딕"/>
              </a:rPr>
              <a:t>01</a:t>
            </a:r>
            <a:endParaRPr lang="en-US" sz="3300" b="0" strike="noStrike" spc="-1" dirty="0">
              <a:latin typeface="맑은 고딕"/>
            </a:endParaRPr>
          </a:p>
        </p:txBody>
      </p:sp>
      <p:sp>
        <p:nvSpPr>
          <p:cNvPr id="141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회원가입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142" name="그림 2"/>
          <p:cNvPicPr/>
          <p:nvPr/>
        </p:nvPicPr>
        <p:blipFill>
          <a:blip r:embed="rId2"/>
          <a:stretch/>
        </p:blipFill>
        <p:spPr>
          <a:xfrm>
            <a:off x="4083120" y="1346400"/>
            <a:ext cx="4025520" cy="516060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143" name="그룹 10"/>
          <p:cNvGrpSpPr/>
          <p:nvPr/>
        </p:nvGrpSpPr>
        <p:grpSpPr>
          <a:xfrm>
            <a:off x="-32400" y="0"/>
            <a:ext cx="272880" cy="6857640"/>
            <a:chOff x="-32400" y="0"/>
            <a:chExt cx="272880" cy="6857640"/>
          </a:xfrm>
        </p:grpSpPr>
        <p:sp>
          <p:nvSpPr>
            <p:cNvPr id="144" name="직사각형 11"/>
            <p:cNvSpPr/>
            <p:nvPr/>
          </p:nvSpPr>
          <p:spPr>
            <a:xfrm>
              <a:off x="-9720" y="0"/>
              <a:ext cx="219240" cy="6857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TextBox 12"/>
            <p:cNvSpPr/>
            <p:nvPr/>
          </p:nvSpPr>
          <p:spPr>
            <a:xfrm rot="5400000">
              <a:off x="-777960" y="745560"/>
              <a:ext cx="1764000" cy="27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FFFFFF"/>
                  </a:solidFill>
                  <a:latin typeface="함초롬돋움"/>
                  <a:ea typeface="함초롬돋움"/>
                </a:rPr>
                <a:t>Part0</a:t>
              </a:r>
              <a:r>
                <a:rPr lang="en-US" sz="1200" b="0" strike="noStrike" spc="-1">
                  <a:solidFill>
                    <a:srgbClr val="FFFFFF"/>
                  </a:solidFill>
                  <a:latin typeface="빙그레체Ⅱ"/>
                  <a:ea typeface="빙그레체Ⅱ"/>
                </a:rPr>
                <a:t>. MAIN</a:t>
              </a:r>
              <a:endParaRPr lang="en-US" sz="1200" b="0" strike="noStrike" spc="-1">
                <a:latin typeface="맑은 고딕"/>
              </a:endParaRPr>
            </a:p>
          </p:txBody>
        </p:sp>
      </p:grpSp>
      <p:pic>
        <p:nvPicPr>
          <p:cNvPr id="146" name="그림 6"/>
          <p:cNvPicPr/>
          <p:nvPr/>
        </p:nvPicPr>
        <p:blipFill>
          <a:blip r:embed="rId3"/>
          <a:stretch/>
        </p:blipFill>
        <p:spPr>
          <a:xfrm>
            <a:off x="3745800" y="62640"/>
            <a:ext cx="4972680" cy="673524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147" name="그룹 20"/>
          <p:cNvGrpSpPr/>
          <p:nvPr/>
        </p:nvGrpSpPr>
        <p:grpSpPr>
          <a:xfrm>
            <a:off x="5925240" y="785160"/>
            <a:ext cx="5647320" cy="2362320"/>
            <a:chOff x="5925240" y="785160"/>
            <a:chExt cx="5647320" cy="2362320"/>
          </a:xfrm>
        </p:grpSpPr>
        <p:pic>
          <p:nvPicPr>
            <p:cNvPr id="148" name="그림 14"/>
            <p:cNvPicPr/>
            <p:nvPr/>
          </p:nvPicPr>
          <p:blipFill>
            <a:blip r:embed="rId4"/>
            <a:stretch/>
          </p:blipFill>
          <p:spPr>
            <a:xfrm>
              <a:off x="5925240" y="860400"/>
              <a:ext cx="5647320" cy="2287080"/>
            </a:xfrm>
            <a:prstGeom prst="rect">
              <a:avLst/>
            </a:prstGeom>
            <a:ln w="0">
              <a:noFill/>
            </a:ln>
            <a:effectLst>
              <a:outerShdw blurRad="63360" sx="102000" sy="102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49" name="직사각형 19"/>
            <p:cNvSpPr/>
            <p:nvPr/>
          </p:nvSpPr>
          <p:spPr>
            <a:xfrm>
              <a:off x="6671880" y="785160"/>
              <a:ext cx="1909440" cy="8326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50" name="그림 21"/>
          <p:cNvPicPr/>
          <p:nvPr/>
        </p:nvPicPr>
        <p:blipFill>
          <a:blip r:embed="rId5"/>
          <a:stretch/>
        </p:blipFill>
        <p:spPr>
          <a:xfrm>
            <a:off x="533520" y="3914640"/>
            <a:ext cx="5391720" cy="159696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Box 3"/>
          <p:cNvSpPr/>
          <p:nvPr/>
        </p:nvSpPr>
        <p:spPr>
          <a:xfrm>
            <a:off x="4942440" y="2411280"/>
            <a:ext cx="4933440" cy="14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0" b="1" i="1" strike="noStrike" spc="-301" dirty="0">
                <a:solidFill>
                  <a:srgbClr val="1F3460"/>
                </a:solidFill>
                <a:latin typeface="LM Mono 10"/>
              </a:rPr>
              <a:t>THANK U</a:t>
            </a:r>
            <a:endParaRPr lang="en-US" sz="9000" b="0" strike="noStrike" spc="-1" dirty="0">
              <a:latin typeface="맑은 고딕"/>
            </a:endParaRPr>
          </a:p>
        </p:txBody>
      </p:sp>
      <p:sp>
        <p:nvSpPr>
          <p:cNvPr id="620" name="자유형 10"/>
          <p:cNvSpPr/>
          <p:nvPr/>
        </p:nvSpPr>
        <p:spPr>
          <a:xfrm>
            <a:off x="3938760" y="1468800"/>
            <a:ext cx="3457080" cy="3362040"/>
          </a:xfrm>
          <a:custGeom>
            <a:avLst/>
            <a:gdLst/>
            <a:ahLst/>
            <a:cxnLst/>
            <a:rect l="l" t="t" r="r" b="b"/>
            <a:pathLst>
              <a:path w="3457575" h="3362325">
                <a:moveTo>
                  <a:pt x="0" y="0"/>
                </a:moveTo>
                <a:lnTo>
                  <a:pt x="3457575" y="0"/>
                </a:lnTo>
                <a:lnTo>
                  <a:pt x="3457575" y="762001"/>
                </a:lnTo>
                <a:lnTo>
                  <a:pt x="3237309" y="762001"/>
                </a:lnTo>
                <a:lnTo>
                  <a:pt x="3237309" y="220266"/>
                </a:lnTo>
                <a:lnTo>
                  <a:pt x="220266" y="220266"/>
                </a:lnTo>
                <a:lnTo>
                  <a:pt x="220266" y="3142059"/>
                </a:lnTo>
                <a:lnTo>
                  <a:pt x="3237309" y="3142059"/>
                </a:lnTo>
                <a:lnTo>
                  <a:pt x="3237309" y="2600326"/>
                </a:lnTo>
                <a:lnTo>
                  <a:pt x="3457575" y="2600326"/>
                </a:lnTo>
                <a:lnTo>
                  <a:pt x="3457575" y="3362325"/>
                </a:lnTo>
                <a:lnTo>
                  <a:pt x="0" y="3362325"/>
                </a:lnTo>
                <a:close/>
              </a:path>
            </a:pathLst>
          </a:custGeom>
          <a:solidFill>
            <a:srgbClr val="1F3460"/>
          </a:solidFill>
          <a:ln>
            <a:solidFill>
              <a:srgbClr val="1F346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TextBox 6"/>
          <p:cNvSpPr/>
          <p:nvPr/>
        </p:nvSpPr>
        <p:spPr>
          <a:xfrm>
            <a:off x="4095360" y="4999680"/>
            <a:ext cx="32976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함초롬돋움"/>
                <a:ea typeface="함초롬돋움"/>
              </a:rPr>
              <a:t>CONO </a:t>
            </a:r>
            <a:r>
              <a:rPr lang="ko-KR" sz="1800" b="0" strike="noStrike" spc="-1">
                <a:solidFill>
                  <a:srgbClr val="000000"/>
                </a:solidFill>
                <a:latin typeface="함초롬돋움"/>
                <a:ea typeface="함초롬돋움"/>
              </a:rPr>
              <a:t>온라인 중고 거래 사이트</a:t>
            </a:r>
            <a:endParaRPr lang="en-US" sz="18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직사각형 7"/>
          <p:cNvSpPr/>
          <p:nvPr/>
        </p:nvSpPr>
        <p:spPr>
          <a:xfrm>
            <a:off x="533520" y="38808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 dirty="0">
                <a:solidFill>
                  <a:srgbClr val="FFFFFF"/>
                </a:solidFill>
                <a:latin typeface="맑은 고딕"/>
              </a:rPr>
              <a:t>02</a:t>
            </a:r>
            <a:endParaRPr lang="en-US" sz="3300" b="0" strike="noStrike" spc="-1" dirty="0">
              <a:latin typeface="맑은 고딕"/>
            </a:endParaRPr>
          </a:p>
        </p:txBody>
      </p:sp>
      <p:sp>
        <p:nvSpPr>
          <p:cNvPr id="152" name="제목 1"/>
          <p:cNvSpPr/>
          <p:nvPr/>
        </p:nvSpPr>
        <p:spPr>
          <a:xfrm>
            <a:off x="1523880" y="35100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로그인</a:t>
            </a:r>
            <a:endParaRPr lang="en-US" sz="2700" b="0" strike="noStrike" spc="-1">
              <a:latin typeface="맑은 고딕"/>
            </a:endParaRPr>
          </a:p>
        </p:txBody>
      </p:sp>
      <p:pic>
        <p:nvPicPr>
          <p:cNvPr id="153" name="그림 2"/>
          <p:cNvPicPr/>
          <p:nvPr/>
        </p:nvPicPr>
        <p:blipFill>
          <a:blip r:embed="rId2"/>
          <a:stretch/>
        </p:blipFill>
        <p:spPr>
          <a:xfrm>
            <a:off x="3777480" y="1301760"/>
            <a:ext cx="5724720" cy="521856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154" name="그룹 5"/>
          <p:cNvGrpSpPr/>
          <p:nvPr/>
        </p:nvGrpSpPr>
        <p:grpSpPr>
          <a:xfrm>
            <a:off x="-32400" y="0"/>
            <a:ext cx="272880" cy="6857640"/>
            <a:chOff x="-32400" y="0"/>
            <a:chExt cx="272880" cy="6857640"/>
          </a:xfrm>
        </p:grpSpPr>
        <p:sp>
          <p:nvSpPr>
            <p:cNvPr id="155" name="직사각형 6"/>
            <p:cNvSpPr/>
            <p:nvPr/>
          </p:nvSpPr>
          <p:spPr>
            <a:xfrm>
              <a:off x="-9720" y="0"/>
              <a:ext cx="219240" cy="6857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TextBox 9"/>
            <p:cNvSpPr/>
            <p:nvPr/>
          </p:nvSpPr>
          <p:spPr>
            <a:xfrm rot="5400000">
              <a:off x="-777960" y="745560"/>
              <a:ext cx="1764000" cy="27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FFFFFF"/>
                  </a:solidFill>
                  <a:latin typeface="함초롬돋움"/>
                  <a:ea typeface="함초롬돋움"/>
                </a:rPr>
                <a:t>Part0</a:t>
              </a:r>
              <a:r>
                <a:rPr lang="en-US" sz="1200" b="0" strike="noStrike" spc="-1">
                  <a:solidFill>
                    <a:srgbClr val="FFFFFF"/>
                  </a:solidFill>
                  <a:latin typeface="빙그레체Ⅱ"/>
                  <a:ea typeface="빙그레체Ⅱ"/>
                </a:rPr>
                <a:t>. MAIN</a:t>
              </a:r>
              <a:endParaRPr lang="en-US" sz="1200" b="0" strike="noStrike" spc="-1">
                <a:latin typeface="맑은 고딕"/>
              </a:endParaRPr>
            </a:p>
          </p:txBody>
        </p:sp>
      </p:grpSp>
      <p:pic>
        <p:nvPicPr>
          <p:cNvPr id="157" name="그림 4"/>
          <p:cNvPicPr/>
          <p:nvPr/>
        </p:nvPicPr>
        <p:blipFill>
          <a:blip r:embed="rId3"/>
          <a:stretch/>
        </p:blipFill>
        <p:spPr>
          <a:xfrm>
            <a:off x="1541880" y="1259640"/>
            <a:ext cx="4691520" cy="526068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58" name="그림 11"/>
          <p:cNvPicPr/>
          <p:nvPr/>
        </p:nvPicPr>
        <p:blipFill>
          <a:blip r:embed="rId4"/>
          <a:stretch/>
        </p:blipFill>
        <p:spPr>
          <a:xfrm>
            <a:off x="6998040" y="1255680"/>
            <a:ext cx="4691520" cy="5264640"/>
          </a:xfrm>
          <a:prstGeom prst="rect">
            <a:avLst/>
          </a:prstGeom>
          <a:ln w="0">
            <a:noFill/>
          </a:ln>
          <a:effectLst>
            <a:outerShdw blurRad="6336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7"/>
          <p:cNvSpPr/>
          <p:nvPr/>
        </p:nvSpPr>
        <p:spPr>
          <a:xfrm>
            <a:off x="533520" y="201600"/>
            <a:ext cx="821520" cy="760320"/>
          </a:xfrm>
          <a:prstGeom prst="rect">
            <a:avLst/>
          </a:prstGeom>
          <a:solidFill>
            <a:srgbClr val="00206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300" b="0" strike="noStrike" spc="-1" dirty="0">
                <a:solidFill>
                  <a:srgbClr val="FFFFFF"/>
                </a:solidFill>
                <a:latin typeface="맑은 고딕"/>
              </a:rPr>
              <a:t>03</a:t>
            </a:r>
            <a:endParaRPr lang="en-US" sz="3300" b="0" strike="noStrike" spc="-1" dirty="0">
              <a:latin typeface="맑은 고딕"/>
            </a:endParaRPr>
          </a:p>
        </p:txBody>
      </p:sp>
      <p:sp>
        <p:nvSpPr>
          <p:cNvPr id="135" name="제목 1"/>
          <p:cNvSpPr/>
          <p:nvPr/>
        </p:nvSpPr>
        <p:spPr>
          <a:xfrm>
            <a:off x="1523880" y="164520"/>
            <a:ext cx="5910840" cy="86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ko-KR" sz="2700" b="1" strike="noStrike" spc="-1">
                <a:solidFill>
                  <a:srgbClr val="000000"/>
                </a:solidFill>
                <a:latin typeface="맑은 고딕"/>
              </a:rPr>
              <a:t>메인 페이지</a:t>
            </a:r>
            <a:endParaRPr lang="en-US" sz="2700" b="0" strike="noStrike" spc="-1">
              <a:latin typeface="맑은 고딕"/>
            </a:endParaRPr>
          </a:p>
        </p:txBody>
      </p:sp>
      <p:grpSp>
        <p:nvGrpSpPr>
          <p:cNvPr id="137" name="그룹 5"/>
          <p:cNvGrpSpPr/>
          <p:nvPr/>
        </p:nvGrpSpPr>
        <p:grpSpPr>
          <a:xfrm>
            <a:off x="-32400" y="0"/>
            <a:ext cx="272880" cy="6857640"/>
            <a:chOff x="-32400" y="0"/>
            <a:chExt cx="272880" cy="6857640"/>
          </a:xfrm>
        </p:grpSpPr>
        <p:sp>
          <p:nvSpPr>
            <p:cNvPr id="138" name="직사각형 6"/>
            <p:cNvSpPr/>
            <p:nvPr/>
          </p:nvSpPr>
          <p:spPr>
            <a:xfrm>
              <a:off x="-9720" y="0"/>
              <a:ext cx="219240" cy="685764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TextBox 9"/>
            <p:cNvSpPr/>
            <p:nvPr/>
          </p:nvSpPr>
          <p:spPr>
            <a:xfrm rot="5400000">
              <a:off x="-777960" y="745560"/>
              <a:ext cx="1764000" cy="27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FFFFFF"/>
                  </a:solidFill>
                  <a:latin typeface="함초롬돋움"/>
                  <a:ea typeface="함초롬돋움"/>
                </a:rPr>
                <a:t>Part0</a:t>
              </a:r>
              <a:r>
                <a:rPr lang="en-US" sz="1200" b="0" strike="noStrike" spc="-1">
                  <a:solidFill>
                    <a:srgbClr val="FFFFFF"/>
                  </a:solidFill>
                  <a:latin typeface="빙그레체Ⅱ"/>
                  <a:ea typeface="빙그레체Ⅱ"/>
                </a:rPr>
                <a:t>. MAIN</a:t>
              </a:r>
              <a:endParaRPr lang="en-US" sz="1200" b="0" strike="noStrike" spc="-1">
                <a:latin typeface="맑은 고딕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263C701-C29B-40F9-9D27-21BDC5216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03" y="1078455"/>
            <a:ext cx="10868364" cy="5634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</TotalTime>
  <Words>861</Words>
  <Application>Microsoft Office PowerPoint</Application>
  <PresentationFormat>와이드스크린</PresentationFormat>
  <Paragraphs>453</Paragraphs>
  <Slides>70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82" baseType="lpstr">
      <vt:lpstr>LM Mono 10</vt:lpstr>
      <vt:lpstr>Noto Sans CJK KR Bold</vt:lpstr>
      <vt:lpstr>StarSymbol</vt:lpstr>
      <vt:lpstr>맑은 고딕</vt:lpstr>
      <vt:lpstr>바탕</vt:lpstr>
      <vt:lpstr>빙그레체Ⅱ</vt:lpstr>
      <vt:lpstr>함초롬돋움</vt:lpstr>
      <vt:lpstr>Arial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CONO 온라인 중고 거래 사이트</dc:title>
  <dc:subject/>
  <dc:creator>김 혜은</dc:creator>
  <dc:description/>
  <cp:lastModifiedBy>김 혜은</cp:lastModifiedBy>
  <cp:revision>206</cp:revision>
  <dcterms:created xsi:type="dcterms:W3CDTF">2022-06-25T12:51:00Z</dcterms:created>
  <dcterms:modified xsi:type="dcterms:W3CDTF">2022-06-28T03:40:31Z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와이드스크린</vt:lpwstr>
  </property>
  <property fmtid="{D5CDD505-2E9C-101B-9397-08002B2CF9AE}" pid="3" name="Slides">
    <vt:i4>70</vt:i4>
  </property>
</Properties>
</file>